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3"/>
  </p:notesMasterIdLst>
  <p:sldIdLst>
    <p:sldId id="256" r:id="rId2"/>
    <p:sldId id="375" r:id="rId3"/>
    <p:sldId id="377" r:id="rId4"/>
    <p:sldId id="378" r:id="rId5"/>
    <p:sldId id="379" r:id="rId6"/>
    <p:sldId id="380" r:id="rId7"/>
    <p:sldId id="385" r:id="rId8"/>
    <p:sldId id="392" r:id="rId9"/>
    <p:sldId id="393" r:id="rId10"/>
    <p:sldId id="394" r:id="rId11"/>
    <p:sldId id="395" r:id="rId12"/>
    <p:sldId id="391" r:id="rId13"/>
    <p:sldId id="381" r:id="rId14"/>
    <p:sldId id="386" r:id="rId15"/>
    <p:sldId id="396" r:id="rId16"/>
    <p:sldId id="397" r:id="rId17"/>
    <p:sldId id="421" r:id="rId18"/>
    <p:sldId id="382" r:id="rId19"/>
    <p:sldId id="398" r:id="rId20"/>
    <p:sldId id="422" r:id="rId21"/>
    <p:sldId id="400" r:id="rId22"/>
    <p:sldId id="423" r:id="rId23"/>
    <p:sldId id="424" r:id="rId24"/>
    <p:sldId id="425" r:id="rId25"/>
    <p:sldId id="426" r:id="rId26"/>
    <p:sldId id="429" r:id="rId27"/>
    <p:sldId id="427" r:id="rId28"/>
    <p:sldId id="430" r:id="rId29"/>
    <p:sldId id="428" r:id="rId30"/>
    <p:sldId id="405" r:id="rId31"/>
    <p:sldId id="406" r:id="rId32"/>
    <p:sldId id="414" r:id="rId33"/>
    <p:sldId id="440" r:id="rId34"/>
    <p:sldId id="431" r:id="rId35"/>
    <p:sldId id="435" r:id="rId36"/>
    <p:sldId id="432" r:id="rId37"/>
    <p:sldId id="433" r:id="rId38"/>
    <p:sldId id="383" r:id="rId39"/>
    <p:sldId id="388" r:id="rId40"/>
    <p:sldId id="416" r:id="rId41"/>
    <p:sldId id="417" r:id="rId42"/>
    <p:sldId id="418" r:id="rId43"/>
    <p:sldId id="419" r:id="rId44"/>
    <p:sldId id="436" r:id="rId45"/>
    <p:sldId id="437" r:id="rId46"/>
    <p:sldId id="438" r:id="rId47"/>
    <p:sldId id="439" r:id="rId48"/>
    <p:sldId id="384" r:id="rId49"/>
    <p:sldId id="390" r:id="rId50"/>
    <p:sldId id="389" r:id="rId51"/>
    <p:sldId id="420" r:id="rId52"/>
    <p:sldId id="441" r:id="rId53"/>
    <p:sldId id="442" r:id="rId54"/>
    <p:sldId id="450" r:id="rId55"/>
    <p:sldId id="451" r:id="rId56"/>
    <p:sldId id="452" r:id="rId57"/>
    <p:sldId id="453" r:id="rId58"/>
    <p:sldId id="443" r:id="rId59"/>
    <p:sldId id="454" r:id="rId60"/>
    <p:sldId id="455" r:id="rId61"/>
    <p:sldId id="456" r:id="rId6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C9900"/>
    <a:srgbClr val="FF00FF"/>
    <a:srgbClr val="CC6600"/>
    <a:srgbClr val="FF9900"/>
    <a:srgbClr val="A5002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108" autoAdjust="0"/>
  </p:normalViewPr>
  <p:slideViewPr>
    <p:cSldViewPr snapToGrid="0">
      <p:cViewPr>
        <p:scale>
          <a:sx n="75" d="100"/>
          <a:sy n="75" d="100"/>
        </p:scale>
        <p:origin x="263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4602B-A8C8-4A9A-BE21-BF05586BA014}" type="datetimeFigureOut">
              <a:rPr lang="zh-TW" altLang="en-US" smtClean="0"/>
              <a:t>2014/6/22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E6AF9-B2FF-4903-B87A-B530CE55C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92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碩論題目：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基於雲端環境下之分散式且自主的安全防衛系統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884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在這篇論文中</a:t>
            </a:r>
            <a:endParaRPr lang="en-US" altLang="zh-TW" dirty="0" smtClean="0"/>
          </a:p>
          <a:p>
            <a:r>
              <a:rPr lang="zh-TW" altLang="en-US" dirty="0" smtClean="0"/>
              <a:t>使用一個專門的實體機器負責入侵偵測</a:t>
            </a:r>
            <a:endParaRPr lang="en-US" altLang="zh-TW" dirty="0" smtClean="0"/>
          </a:p>
          <a:p>
            <a:r>
              <a:rPr lang="zh-TW" altLang="en-US" dirty="0" smtClean="0"/>
              <a:t>而在其它</a:t>
            </a:r>
            <a:r>
              <a:rPr lang="en-US" altLang="zh-TW" dirty="0" smtClean="0"/>
              <a:t>computing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Node</a:t>
            </a:r>
            <a:r>
              <a:rPr lang="zh-TW" altLang="en-US" baseline="0" dirty="0" smtClean="0"/>
              <a:t>上</a:t>
            </a:r>
            <a:r>
              <a:rPr lang="zh-TW" altLang="en-US" dirty="0" smtClean="0"/>
              <a:t>需安裝代理</a:t>
            </a:r>
            <a:r>
              <a:rPr lang="zh-TW" altLang="en-US" dirty="0" smtClean="0"/>
              <a:t>程式，</a:t>
            </a:r>
            <a:endParaRPr lang="en-US" altLang="zh-TW" dirty="0" smtClean="0"/>
          </a:p>
          <a:p>
            <a:r>
              <a:rPr lang="zh-TW" altLang="en-US" dirty="0" smtClean="0"/>
              <a:t>並將網路封包集中導</a:t>
            </a:r>
            <a:r>
              <a:rPr lang="zh-TW" altLang="en-US" dirty="0" smtClean="0"/>
              <a:t>到</a:t>
            </a:r>
            <a:r>
              <a:rPr lang="en-US" altLang="zh-TW" dirty="0" smtClean="0"/>
              <a:t>IDS</a:t>
            </a:r>
            <a:r>
              <a:rPr lang="zh-TW" altLang="en-US" dirty="0" smtClean="0"/>
              <a:t>實體</a:t>
            </a:r>
            <a:r>
              <a:rPr lang="zh-TW" altLang="en-US" dirty="0" smtClean="0"/>
              <a:t>機上，</a:t>
            </a:r>
            <a:endParaRPr lang="en-US" altLang="zh-TW" dirty="0" smtClean="0"/>
          </a:p>
          <a:p>
            <a:r>
              <a:rPr lang="zh-TW" altLang="en-US" dirty="0" smtClean="0"/>
              <a:t>此外還有一個集中式的伺服器負責管理這些代理程式。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主要問題在於，只用一台機器做入侵偵測是不夠，</a:t>
            </a:r>
            <a:r>
              <a:rPr lang="en-US" altLang="zh-TW" dirty="0" smtClean="0"/>
              <a:t>performance</a:t>
            </a:r>
            <a:r>
              <a:rPr lang="zh-TW" altLang="en-US" dirty="0" smtClean="0"/>
              <a:t>不是很好</a:t>
            </a:r>
            <a:endParaRPr lang="en-US" altLang="zh-TW" dirty="0" smtClean="0"/>
          </a:p>
          <a:p>
            <a:r>
              <a:rPr lang="zh-TW" altLang="en-US" dirty="0" smtClean="0"/>
              <a:t>所有的代理程式都需和伺服器聯結很容易會有</a:t>
            </a:r>
            <a:r>
              <a:rPr lang="en-US" altLang="zh-TW" dirty="0" smtClean="0"/>
              <a:t>SPOF</a:t>
            </a:r>
            <a:r>
              <a:rPr lang="zh-TW" altLang="en-US" dirty="0" smtClean="0"/>
              <a:t>的問題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9586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一些假設和兩種情境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46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在假設的部份</a:t>
            </a:r>
            <a:endParaRPr lang="en-US" altLang="zh-TW" dirty="0" smtClean="0"/>
          </a:p>
          <a:p>
            <a:r>
              <a:rPr lang="zh-TW" altLang="en-US" dirty="0" smtClean="0"/>
              <a:t>第一個，攻擊者可能感染或直接租用虛擬機器</a:t>
            </a:r>
            <a:endParaRPr lang="en-US" altLang="zh-TW" dirty="0" smtClean="0"/>
          </a:p>
          <a:p>
            <a:r>
              <a:rPr lang="zh-TW" altLang="en-US" dirty="0" smtClean="0"/>
              <a:t>第二個，沒有</a:t>
            </a:r>
            <a:r>
              <a:rPr lang="en-US" altLang="zh-TW" dirty="0" smtClean="0"/>
              <a:t>VM</a:t>
            </a:r>
            <a:r>
              <a:rPr lang="zh-TW" altLang="en-US" dirty="0" smtClean="0"/>
              <a:t> </a:t>
            </a:r>
            <a:r>
              <a:rPr lang="en-US" altLang="zh-TW" dirty="0" smtClean="0"/>
              <a:t>escape</a:t>
            </a:r>
            <a:r>
              <a:rPr lang="zh-TW" altLang="en-US" dirty="0" smtClean="0"/>
              <a:t>的問題</a:t>
            </a:r>
            <a:endParaRPr lang="en-US" altLang="zh-TW" dirty="0" smtClean="0"/>
          </a:p>
          <a:p>
            <a:r>
              <a:rPr lang="zh-TW" altLang="en-US" dirty="0" smtClean="0"/>
              <a:t>第三個，</a:t>
            </a:r>
            <a:r>
              <a:rPr lang="en-US" altLang="zh-TW" dirty="0" smtClean="0"/>
              <a:t>Hypervisor</a:t>
            </a:r>
            <a:r>
              <a:rPr lang="zh-TW" altLang="en-US" dirty="0" smtClean="0"/>
              <a:t>是的安全性可以被信任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433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00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我們的</a:t>
            </a:r>
            <a:r>
              <a:rPr lang="en-US" altLang="zh-TW" dirty="0" smtClean="0"/>
              <a:t>GOAL</a:t>
            </a:r>
            <a:r>
              <a:rPr lang="zh-TW" altLang="en-US" dirty="0" smtClean="0"/>
              <a:t>是去建立一個</a:t>
            </a:r>
            <a:r>
              <a:rPr lang="zh-TW" altLang="en-US" dirty="0" smtClean="0"/>
              <a:t>分散式且自主的</a:t>
            </a:r>
            <a:r>
              <a:rPr lang="zh-TW" altLang="en-US" dirty="0" smtClean="0"/>
              <a:t>入侵偵測系統</a:t>
            </a:r>
            <a:endParaRPr lang="en-US" altLang="zh-TW" dirty="0" smtClean="0"/>
          </a:p>
          <a:p>
            <a:r>
              <a:rPr lang="zh-TW" altLang="en-US" dirty="0" smtClean="0"/>
              <a:t>那它有兩個功能</a:t>
            </a:r>
            <a:endParaRPr lang="en-US" altLang="zh-TW" dirty="0" smtClean="0"/>
          </a:p>
          <a:p>
            <a:r>
              <a:rPr lang="zh-TW" altLang="en-US" dirty="0" smtClean="0"/>
              <a:t>一個是它可以去偵測</a:t>
            </a:r>
            <a:r>
              <a:rPr lang="zh-TW" altLang="en-US" dirty="0" smtClean="0"/>
              <a:t>和阻擋惡意流量</a:t>
            </a:r>
            <a:endParaRPr lang="en-US" altLang="zh-TW" dirty="0" smtClean="0"/>
          </a:p>
          <a:p>
            <a:r>
              <a:rPr lang="zh-TW" altLang="en-US" smtClean="0"/>
              <a:t>另一個則提</a:t>
            </a:r>
            <a:r>
              <a:rPr lang="zh-TW" altLang="en-US" dirty="0" smtClean="0"/>
              <a:t>拱一個集中式的伺服器讓管理員方便管理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003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我們的系統簡稱為</a:t>
            </a:r>
            <a:r>
              <a:rPr lang="en-US" altLang="zh-TW" dirty="0" smtClean="0"/>
              <a:t>DAGS</a:t>
            </a:r>
          </a:p>
          <a:p>
            <a:r>
              <a:rPr lang="zh-TW" altLang="en-US" dirty="0" smtClean="0"/>
              <a:t>主要分三個部份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697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一個</a:t>
            </a:r>
            <a:r>
              <a:rPr lang="en-US" altLang="zh-TW" dirty="0" smtClean="0"/>
              <a:t>ids</a:t>
            </a:r>
            <a:r>
              <a:rPr lang="zh-TW" altLang="en-US" dirty="0" smtClean="0"/>
              <a:t>管理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554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只要超過二分之一的</a:t>
            </a:r>
            <a:r>
              <a:rPr lang="en-US" altLang="zh-TW" dirty="0" smtClean="0"/>
              <a:t>IDS</a:t>
            </a:r>
            <a:r>
              <a:rPr lang="zh-TW" altLang="en-US" dirty="0" smtClean="0"/>
              <a:t>偵測到一樣的</a:t>
            </a:r>
            <a:r>
              <a:rPr lang="en-US" altLang="zh-TW" dirty="0" smtClean="0"/>
              <a:t>alert </a:t>
            </a:r>
          </a:p>
          <a:p>
            <a:r>
              <a:rPr lang="zh-TW" altLang="en-US" dirty="0" smtClean="0"/>
              <a:t>那我們就將它加入</a:t>
            </a:r>
            <a:r>
              <a:rPr lang="en-US" altLang="zh-TW" dirty="0" smtClean="0"/>
              <a:t>bloc</a:t>
            </a:r>
            <a:r>
              <a:rPr lang="en-US" altLang="zh-TW" baseline="0" dirty="0" smtClean="0"/>
              <a:t>k list </a:t>
            </a:r>
            <a:r>
              <a:rPr lang="zh-TW" altLang="en-US" baseline="0" dirty="0" smtClean="0"/>
              <a:t>來達到聯合防禦的效果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802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792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環境建好後，我們需要的是收集封包</a:t>
            </a:r>
            <a:endParaRPr lang="en-US" altLang="zh-TW" dirty="0" smtClean="0"/>
          </a:p>
          <a:p>
            <a:r>
              <a:rPr lang="zh-TW" altLang="en-US" dirty="0" smtClean="0"/>
              <a:t>這個部份我們是使用一個叫 </a:t>
            </a:r>
            <a:r>
              <a:rPr lang="en-US" altLang="zh-TW" dirty="0" err="1" smtClean="0"/>
              <a:t>sflow</a:t>
            </a:r>
            <a:r>
              <a:rPr lang="zh-TW" altLang="en-US" dirty="0" smtClean="0"/>
              <a:t>的軟體，</a:t>
            </a:r>
            <a:endParaRPr lang="en-US" altLang="zh-TW" dirty="0" smtClean="0"/>
          </a:p>
          <a:p>
            <a:r>
              <a:rPr lang="zh-TW" altLang="en-US" dirty="0" smtClean="0"/>
              <a:t>它採用的是</a:t>
            </a:r>
            <a:r>
              <a:rPr lang="en-US" altLang="zh-TW" dirty="0" smtClean="0"/>
              <a:t>sampling</a:t>
            </a:r>
            <a:r>
              <a:rPr lang="zh-TW" altLang="en-US" dirty="0" smtClean="0"/>
              <a:t>的方式 可以降低不必要的浪費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再來就是它配置簡單可以很</a:t>
            </a:r>
            <a:r>
              <a:rPr lang="zh-TW" altLang="en-US" dirty="0" smtClean="0"/>
              <a:t>容易的變更目的地或收集方式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092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採用</a:t>
            </a:r>
            <a:r>
              <a:rPr lang="en-US" altLang="zh-TW" dirty="0" err="1" smtClean="0"/>
              <a:t>suricata</a:t>
            </a:r>
            <a:r>
              <a:rPr lang="zh-TW" altLang="en-US" dirty="0" smtClean="0"/>
              <a:t>做為分析引擎，</a:t>
            </a:r>
            <a:endParaRPr lang="en-US" altLang="zh-TW" dirty="0" smtClean="0"/>
          </a:p>
          <a:p>
            <a:r>
              <a:rPr lang="zh-TW" altLang="en-US" dirty="0" smtClean="0"/>
              <a:t>用</a:t>
            </a:r>
            <a:r>
              <a:rPr lang="en-US" altLang="zh-TW" dirty="0" err="1" smtClean="0"/>
              <a:t>Oinkmaster</a:t>
            </a:r>
            <a:r>
              <a:rPr lang="zh-TW" altLang="en-US" dirty="0" smtClean="0"/>
              <a:t>來做特徵資料庫的同步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Agent</a:t>
            </a:r>
            <a:r>
              <a:rPr lang="zh-TW" altLang="en-US" dirty="0" smtClean="0"/>
              <a:t>是用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寫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945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這個截圖可以看出</a:t>
            </a:r>
            <a:r>
              <a:rPr lang="en-US" altLang="zh-TW" dirty="0" smtClean="0"/>
              <a:t>victim</a:t>
            </a:r>
            <a:r>
              <a:rPr lang="zh-TW" altLang="en-US" dirty="0" smtClean="0"/>
              <a:t>受到大量</a:t>
            </a:r>
            <a:r>
              <a:rPr lang="en-US" altLang="zh-TW" dirty="0" err="1" smtClean="0"/>
              <a:t>syn</a:t>
            </a:r>
            <a:r>
              <a:rPr lang="zh-TW" altLang="en-US" dirty="0" smtClean="0"/>
              <a:t>封包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508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783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318CE1-12D5-4DB6-A562-7577C39DC198}" type="slidenum">
              <a:rPr lang="de-DE" altLang="zh-TW"/>
              <a:pPr/>
              <a:t>55</a:t>
            </a:fld>
            <a:endParaRPr lang="de-DE" altLang="zh-TW"/>
          </a:p>
        </p:txBody>
      </p:sp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spcBef>
                <a:spcPct val="0"/>
              </a:spcBef>
            </a:pPr>
            <a:r>
              <a:rPr lang="en-US" altLang="zh-TW"/>
              <a:t>Now I’ll describe the API that tries to meet these goals.</a:t>
            </a:r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266D05E-078E-4067-9481-99335306BDF6}" type="slidenum">
              <a:rPr lang="en-US" altLang="zh-TW" sz="1200">
                <a:latin typeface="Calibri" panose="020F0502020204030204" pitchFamily="34" charset="0"/>
              </a:rPr>
              <a:pPr algn="r"/>
              <a:t>55</a:t>
            </a:fld>
            <a:endParaRPr lang="en-US" altLang="zh-TW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13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772" lvl="1" indent="0">
              <a:buFont typeface="+mj-lt"/>
              <a:buNone/>
            </a:pPr>
            <a:r>
              <a:rPr lang="zh-TW" altLang="en-US" dirty="0" smtClean="0"/>
              <a:t>雲端運算在近年來已經是一個非常熱門的話題，</a:t>
            </a:r>
            <a:endParaRPr lang="en-US" altLang="zh-TW" dirty="0" smtClean="0"/>
          </a:p>
          <a:p>
            <a:pPr marL="168772" lvl="1" indent="0">
              <a:buFont typeface="+mj-lt"/>
              <a:buNone/>
            </a:pPr>
            <a:r>
              <a:rPr lang="zh-TW" altLang="en-US" dirty="0" smtClean="0"/>
              <a:t>不管是在</a:t>
            </a:r>
            <a:r>
              <a:rPr lang="en-US" altLang="zh-TW" dirty="0" smtClean="0"/>
              <a:t>IT</a:t>
            </a:r>
            <a:r>
              <a:rPr lang="zh-TW" altLang="en-US" dirty="0" smtClean="0"/>
              <a:t>界或是一般日常生活中，我們都可以發現它的蹤影</a:t>
            </a:r>
            <a:endParaRPr lang="en-US" altLang="zh-TW" dirty="0" smtClean="0"/>
          </a:p>
          <a:p>
            <a:pPr marL="168772" lvl="1" indent="0">
              <a:buFont typeface="+mj-lt"/>
              <a:buNone/>
            </a:pPr>
            <a:r>
              <a:rPr lang="zh-TW" altLang="en-US" dirty="0" smtClean="0"/>
              <a:t>許多產品服務只要加上雲端兩個字 就會變的很熱門</a:t>
            </a:r>
            <a:endParaRPr lang="en-US" altLang="zh-TW" dirty="0" smtClean="0"/>
          </a:p>
          <a:p>
            <a:pPr marL="168772" lvl="1" indent="0">
              <a:buFont typeface="+mj-lt"/>
              <a:buNone/>
            </a:pPr>
            <a:r>
              <a:rPr lang="zh-TW" altLang="en-US" dirty="0" smtClean="0"/>
              <a:t>即然它這麼熱門那勢必也需要面對許多挑戰，</a:t>
            </a:r>
            <a:endParaRPr lang="en-US" altLang="zh-TW" dirty="0" smtClean="0"/>
          </a:p>
          <a:p>
            <a:pPr marL="168772" lvl="1" indent="0">
              <a:buFont typeface="+mj-lt"/>
              <a:buNone/>
            </a:pPr>
            <a:r>
              <a:rPr lang="zh-TW" altLang="en-US" dirty="0" smtClean="0"/>
              <a:t>以下是</a:t>
            </a:r>
            <a:r>
              <a:rPr lang="en-US" altLang="zh-TW" dirty="0" smtClean="0"/>
              <a:t>CSA </a:t>
            </a:r>
            <a:r>
              <a:rPr lang="zh-TW" altLang="en-US" dirty="0" smtClean="0"/>
              <a:t>在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年所公佈的雲端運算九大威脅</a:t>
            </a:r>
            <a:endParaRPr lang="en-US" altLang="zh-TW" dirty="0" smtClean="0"/>
          </a:p>
          <a:p>
            <a:pPr marL="168772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TW" dirty="0" smtClean="0"/>
          </a:p>
          <a:p>
            <a:pPr marL="168772" lvl="1" indent="0">
              <a:buFont typeface="+mj-lt"/>
              <a:buNone/>
            </a:pPr>
            <a:endParaRPr lang="en-US" altLang="zh-TW" dirty="0" smtClean="0"/>
          </a:p>
          <a:p>
            <a:pPr marL="625972" lvl="1" indent="-457200">
              <a:buFont typeface="+mj-lt"/>
              <a:buAutoNum type="arabicPeriod"/>
            </a:pPr>
            <a:r>
              <a:rPr lang="zh-TW" altLang="en-US" dirty="0" smtClean="0"/>
              <a:t>資料外洩（</a:t>
            </a:r>
            <a:r>
              <a:rPr lang="en-US" altLang="zh-TW" dirty="0" smtClean="0"/>
              <a:t>Data Breaches</a:t>
            </a:r>
            <a:r>
              <a:rPr lang="zh-TW" altLang="en-US" dirty="0" smtClean="0"/>
              <a:t>）</a:t>
            </a:r>
          </a:p>
          <a:p>
            <a:pPr marL="625972" lvl="1" indent="-457200">
              <a:buFont typeface="+mj-lt"/>
              <a:buAutoNum type="arabicPeriod"/>
            </a:pPr>
            <a:r>
              <a:rPr lang="zh-TW" altLang="en-US" dirty="0" smtClean="0"/>
              <a:t>資料遺失（</a:t>
            </a:r>
            <a:r>
              <a:rPr lang="en-US" altLang="zh-TW" dirty="0" smtClean="0"/>
              <a:t>Data Loss</a:t>
            </a:r>
            <a:r>
              <a:rPr lang="zh-TW" altLang="en-US" dirty="0" smtClean="0"/>
              <a:t>）</a:t>
            </a:r>
          </a:p>
          <a:p>
            <a:pPr marL="625972" lvl="1" indent="-457200">
              <a:buFont typeface="+mj-lt"/>
              <a:buAutoNum type="arabicPeriod"/>
            </a:pPr>
            <a:r>
              <a:rPr lang="zh-TW" altLang="en-US" dirty="0" smtClean="0"/>
              <a:t>帳號被駭（</a:t>
            </a:r>
            <a:r>
              <a:rPr lang="en-US" altLang="zh-TW" dirty="0" smtClean="0"/>
              <a:t>Account Hijacking</a:t>
            </a:r>
            <a:r>
              <a:rPr lang="zh-TW" altLang="en-US" dirty="0" smtClean="0"/>
              <a:t>）</a:t>
            </a:r>
          </a:p>
          <a:p>
            <a:pPr marL="625972" lvl="1" indent="-457200">
              <a:buFont typeface="+mj-lt"/>
              <a:buAutoNum type="arabicPeriod"/>
            </a:pPr>
            <a:r>
              <a:rPr lang="zh-TW" altLang="en-US" dirty="0" smtClean="0"/>
              <a:t>不安全的</a:t>
            </a:r>
            <a:r>
              <a:rPr lang="en-US" altLang="zh-TW" dirty="0" smtClean="0"/>
              <a:t>APIs</a:t>
            </a:r>
            <a:r>
              <a:rPr lang="zh-TW" altLang="en-US" dirty="0" smtClean="0"/>
              <a:t>程式（</a:t>
            </a:r>
            <a:r>
              <a:rPr lang="en-US" altLang="zh-TW" dirty="0" smtClean="0"/>
              <a:t>Insecure APIs</a:t>
            </a:r>
            <a:r>
              <a:rPr lang="zh-TW" altLang="en-US" dirty="0" smtClean="0"/>
              <a:t>）</a:t>
            </a:r>
          </a:p>
          <a:p>
            <a:pPr marL="625972" lvl="1" indent="-457200">
              <a:buFont typeface="+mj-lt"/>
              <a:buAutoNum type="arabicPeriod"/>
            </a:pPr>
            <a:r>
              <a:rPr lang="zh-TW" altLang="en-US" b="1" dirty="0" smtClean="0"/>
              <a:t>拒絕服務（</a:t>
            </a:r>
            <a:r>
              <a:rPr lang="en-US" altLang="zh-TW" b="1" dirty="0" smtClean="0"/>
              <a:t>Denial of Service</a:t>
            </a:r>
            <a:r>
              <a:rPr lang="zh-TW" altLang="en-US" b="1" dirty="0" smtClean="0"/>
              <a:t>）</a:t>
            </a:r>
          </a:p>
          <a:p>
            <a:pPr marL="625972" lvl="1" indent="-457200">
              <a:buFont typeface="+mj-lt"/>
              <a:buAutoNum type="arabicPeriod"/>
            </a:pPr>
            <a:r>
              <a:rPr lang="zh-TW" altLang="en-US" b="1" dirty="0" smtClean="0"/>
              <a:t>惡意的內部人員（</a:t>
            </a:r>
            <a:r>
              <a:rPr lang="en-US" altLang="zh-TW" b="1" dirty="0" smtClean="0"/>
              <a:t>Malicious Insiders</a:t>
            </a:r>
            <a:r>
              <a:rPr lang="zh-TW" altLang="en-US" b="1" dirty="0" smtClean="0"/>
              <a:t>）</a:t>
            </a:r>
          </a:p>
          <a:p>
            <a:pPr marL="625972" lvl="1" indent="-457200">
              <a:buFont typeface="+mj-lt"/>
              <a:buAutoNum type="arabicPeriod"/>
            </a:pPr>
            <a:r>
              <a:rPr lang="zh-TW" altLang="en-US" b="1" dirty="0" smtClean="0"/>
              <a:t>濫用雲端服務（</a:t>
            </a:r>
            <a:r>
              <a:rPr lang="en-US" altLang="zh-TW" b="1" dirty="0" smtClean="0"/>
              <a:t>Abuse of Cloud Services</a:t>
            </a:r>
            <a:r>
              <a:rPr lang="zh-TW" altLang="en-US" b="1" dirty="0" smtClean="0"/>
              <a:t>）</a:t>
            </a:r>
          </a:p>
          <a:p>
            <a:pPr marL="625972" lvl="1" indent="-457200">
              <a:buFont typeface="+mj-lt"/>
              <a:buAutoNum type="arabicPeriod"/>
            </a:pPr>
            <a:r>
              <a:rPr lang="zh-TW" altLang="en-US" dirty="0" smtClean="0"/>
              <a:t>審慎評鑑不足（</a:t>
            </a:r>
            <a:r>
              <a:rPr lang="en-US" altLang="zh-TW" dirty="0" smtClean="0"/>
              <a:t>Insufficient Due Diligence</a:t>
            </a:r>
            <a:r>
              <a:rPr lang="zh-TW" altLang="en-US" dirty="0" smtClean="0"/>
              <a:t>）</a:t>
            </a:r>
          </a:p>
          <a:p>
            <a:pPr marL="625972" lvl="1" indent="-457200">
              <a:buFont typeface="+mj-lt"/>
              <a:buAutoNum type="arabicPeriod"/>
            </a:pPr>
            <a:r>
              <a:rPr lang="zh-TW" altLang="en-US" dirty="0" smtClean="0"/>
              <a:t>共享環境所造成難以避免的議題（</a:t>
            </a:r>
            <a:r>
              <a:rPr lang="en-US" altLang="zh-TW" dirty="0" smtClean="0"/>
              <a:t>Shared Technology Issues</a:t>
            </a:r>
            <a:r>
              <a:rPr lang="zh-TW" altLang="en-US" dirty="0" smtClean="0"/>
              <a:t>）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雲端住宅</a:t>
            </a:r>
            <a:endParaRPr lang="en-US" altLang="zh-TW" dirty="0" smtClean="0"/>
          </a:p>
          <a:p>
            <a:r>
              <a:rPr lang="zh-TW" altLang="en-US" dirty="0" smtClean="0"/>
              <a:t>雲端公文系統</a:t>
            </a:r>
            <a:endParaRPr lang="en-US" altLang="zh-TW" dirty="0" smtClean="0"/>
          </a:p>
          <a:p>
            <a:r>
              <a:rPr lang="zh-TW" altLang="en-US" dirty="0" smtClean="0"/>
              <a:t>雲端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列印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10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一般而言，對於網路安全，</a:t>
            </a:r>
            <a:endParaRPr lang="en-US" altLang="zh-TW" dirty="0" smtClean="0"/>
          </a:p>
          <a:p>
            <a:r>
              <a:rPr lang="zh-TW" altLang="en-US" dirty="0" smtClean="0"/>
              <a:t>我們最先想到可能會是</a:t>
            </a:r>
            <a:r>
              <a:rPr lang="en-US" altLang="zh-TW" dirty="0" smtClean="0"/>
              <a:t>firewall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，</a:t>
            </a:r>
            <a:r>
              <a:rPr lang="en-US" altLang="zh-TW" baseline="0" dirty="0" smtClean="0"/>
              <a:t>ids </a:t>
            </a:r>
            <a:r>
              <a:rPr lang="en-US" altLang="zh-TW" baseline="0" dirty="0" err="1" smtClean="0"/>
              <a:t>ips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這些安全設備</a:t>
            </a:r>
            <a:endParaRPr lang="en-US" altLang="zh-TW" baseline="0" dirty="0" smtClean="0"/>
          </a:p>
          <a:p>
            <a:r>
              <a:rPr lang="zh-TW" altLang="en-US" dirty="0" smtClean="0"/>
              <a:t>在雲端方面也不例外，但傳統的架構並不適合直接搬到雲端環境</a:t>
            </a:r>
            <a:endParaRPr lang="en-US" altLang="zh-TW" dirty="0" smtClean="0"/>
          </a:p>
          <a:p>
            <a:r>
              <a:rPr lang="zh-TW" altLang="en-US" dirty="0" smtClean="0"/>
              <a:t>所以有些研究開始針對架構去做調整。</a:t>
            </a:r>
            <a:endParaRPr lang="en-US" altLang="zh-TW" dirty="0" smtClean="0"/>
          </a:p>
          <a:p>
            <a:r>
              <a:rPr lang="zh-TW" altLang="en-US" dirty="0" smtClean="0"/>
              <a:t>但仍然有許多限制</a:t>
            </a:r>
            <a:endParaRPr lang="en-US" altLang="zh-TW" dirty="0" smtClean="0"/>
          </a:p>
          <a:p>
            <a:r>
              <a:rPr lang="en-US" altLang="zh-TW" dirty="0" smtClean="0"/>
              <a:t>blah blah…..</a:t>
            </a:r>
          </a:p>
          <a:p>
            <a:r>
              <a:rPr lang="zh-TW" altLang="en-US" dirty="0" smtClean="0"/>
              <a:t>所以我們想在這一部份做改進。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030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所以說我們想做就是實作一個分散式且自主的安全</a:t>
            </a:r>
            <a:r>
              <a:rPr lang="zh-TW" altLang="zh-TW" sz="1200" dirty="0" smtClean="0"/>
              <a:t>防衛系統</a:t>
            </a:r>
            <a:endParaRPr lang="en-US" altLang="zh-TW" sz="1200" dirty="0" smtClean="0"/>
          </a:p>
          <a:p>
            <a:r>
              <a:rPr lang="zh-TW" altLang="en-US" sz="1200" dirty="0" smtClean="0"/>
              <a:t>我們提供一個分散式入侵偵測系的管理</a:t>
            </a:r>
            <a:endParaRPr lang="en-US" altLang="zh-TW" sz="1200" dirty="0" smtClean="0"/>
          </a:p>
          <a:p>
            <a:r>
              <a:rPr lang="zh-TW" altLang="en-US" sz="1200" dirty="0" smtClean="0"/>
              <a:t>而不需要安全額外的軟體在用戶端</a:t>
            </a:r>
            <a:endParaRPr lang="en-US" altLang="zh-TW" sz="1200" dirty="0" smtClean="0"/>
          </a:p>
          <a:p>
            <a:r>
              <a:rPr lang="zh-TW" altLang="en-US" sz="1200" dirty="0" smtClean="0"/>
              <a:t>也提供一個集中式的伺服器方便管理員使用</a:t>
            </a:r>
            <a:endParaRPr lang="en-US" altLang="zh-TW" sz="1200" dirty="0" smtClean="0"/>
          </a:p>
          <a:p>
            <a:r>
              <a:rPr lang="zh-TW" altLang="en-US" sz="1200" dirty="0" smtClean="0"/>
              <a:t>自主的執行</a:t>
            </a:r>
            <a:r>
              <a:rPr lang="zh-TW" altLang="en-US" sz="1200" baseline="0" dirty="0" smtClean="0"/>
              <a:t> 不一定要透過</a:t>
            </a:r>
            <a:r>
              <a:rPr lang="en-US" altLang="zh-TW" sz="1200" baseline="0" dirty="0" smtClean="0"/>
              <a:t>server</a:t>
            </a:r>
          </a:p>
          <a:p>
            <a:r>
              <a:rPr lang="zh-TW" altLang="en-US" sz="1200" baseline="0" dirty="0" smtClean="0"/>
              <a:t>一個多數決的機制 來達到聯合</a:t>
            </a:r>
            <a:r>
              <a:rPr lang="zh-TW" altLang="zh-TW" sz="800" dirty="0" smtClean="0"/>
              <a:t>防衛</a:t>
            </a:r>
            <a:r>
              <a:rPr lang="zh-TW" altLang="en-US" sz="800" dirty="0" smtClean="0"/>
              <a:t>效果</a:t>
            </a:r>
            <a:r>
              <a:rPr lang="en-US" altLang="zh-TW" sz="800" dirty="0" smtClean="0"/>
              <a:t/>
            </a:r>
            <a:br>
              <a:rPr lang="en-US" altLang="zh-TW" sz="800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4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/>
              <a:t>廣泛網路接取</a:t>
            </a:r>
            <a:r>
              <a:rPr lang="en-US" altLang="zh-TW" b="1" dirty="0" smtClean="0"/>
              <a:t>(Broad network access)</a:t>
            </a:r>
            <a:r>
              <a:rPr lang="zh-TW" altLang="en-US" dirty="0" smtClean="0"/>
              <a:t>：服務是經由網路提供，且有標準機制能讓不同的客戶端平台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如智慧型手機及筆電等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都可以使用。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/>
              <a:t>快速的彈性</a:t>
            </a:r>
            <a:r>
              <a:rPr lang="en-US" altLang="zh-TW" b="1" dirty="0" smtClean="0"/>
              <a:t>(Rapid elasticity)</a:t>
            </a:r>
            <a:r>
              <a:rPr lang="zh-TW" altLang="en-US" dirty="0" smtClean="0"/>
              <a:t>：計算資源不僅可以快速且有彈性地被提供或釋放，且對客戶而言，資源是取之不盡且可以恣意購買的。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/>
              <a:t>可量測的服務</a:t>
            </a:r>
            <a:r>
              <a:rPr lang="en-US" altLang="zh-TW" b="1" dirty="0" smtClean="0"/>
              <a:t>(Measured service)</a:t>
            </a:r>
            <a:r>
              <a:rPr lang="zh-TW" altLang="en-US" dirty="0" smtClean="0"/>
              <a:t>：計算資源可依其所提供的服務特性被自動控管及最佳化。提供者與使用者雙方都可透明地監控資源使用情形。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/>
              <a:t>自助式隨需服務</a:t>
            </a:r>
            <a:r>
              <a:rPr lang="en-US" altLang="zh-TW" b="1" dirty="0" smtClean="0"/>
              <a:t>(On-demand self-service)</a:t>
            </a:r>
            <a:r>
              <a:rPr lang="zh-TW" altLang="en-US" dirty="0" smtClean="0"/>
              <a:t>：客戶可以依其需求索取計算資源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例如伺服器或儲存空間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，且整個過程是單方面自動化的，無須與資源提供者互動。</a:t>
            </a:r>
          </a:p>
          <a:p>
            <a:r>
              <a:rPr lang="zh-TW" altLang="en-US" b="1" dirty="0" smtClean="0"/>
              <a:t>共享</a:t>
            </a:r>
            <a:r>
              <a:rPr lang="zh-TW" altLang="en-US" b="1" dirty="0" smtClean="0"/>
              <a:t>資源池</a:t>
            </a:r>
            <a:r>
              <a:rPr lang="en-US" altLang="zh-TW" b="1" dirty="0" smtClean="0"/>
              <a:t>(Resource pooling)</a:t>
            </a:r>
            <a:r>
              <a:rPr lang="zh-TW" altLang="en-US" dirty="0" smtClean="0"/>
              <a:t>：服務者所提供的計算資源，例如儲存空間、網路頻寬、計算能力、虛擬機器數量等，可類比為一個大水池，能隨時依需要</a:t>
            </a:r>
            <a:r>
              <a:rPr lang="en-US" altLang="zh-TW" dirty="0" smtClean="0"/>
              <a:t>(</a:t>
            </a:r>
            <a:r>
              <a:rPr lang="zh-TW" altLang="en-US" dirty="0" smtClean="0"/>
              <a:t>重新</a:t>
            </a:r>
            <a:r>
              <a:rPr lang="en-US" altLang="zh-TW" dirty="0" smtClean="0"/>
              <a:t>)</a:t>
            </a:r>
            <a:r>
              <a:rPr lang="zh-TW" altLang="en-US" dirty="0" smtClean="0"/>
              <a:t>分配給不同平台的多個使用者。使用者不需了解資源的實體位置，只要有抽象概念即可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如資源是在哪個國家或哪個資料中心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097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Openstack</a:t>
            </a:r>
            <a:r>
              <a:rPr lang="zh-TW" altLang="en-US" dirty="0" smtClean="0"/>
              <a:t>下面的所有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都可以和</a:t>
            </a:r>
            <a:r>
              <a:rPr lang="en-US" altLang="zh-TW" dirty="0" smtClean="0"/>
              <a:t>amazon</a:t>
            </a:r>
            <a:r>
              <a:rPr lang="zh-TW" altLang="en-US" baseline="0" dirty="0" smtClean="0"/>
              <a:t> 一一對應</a:t>
            </a:r>
            <a:endParaRPr lang="en-US" altLang="zh-TW" baseline="0" dirty="0" smtClean="0"/>
          </a:p>
          <a:p>
            <a:r>
              <a:rPr lang="zh-TW" altLang="en-US" dirty="0" smtClean="0"/>
              <a:t>甚至連</a:t>
            </a:r>
            <a:r>
              <a:rPr lang="en-US" altLang="zh-TW" dirty="0" smtClean="0"/>
              <a:t>API</a:t>
            </a:r>
            <a:r>
              <a:rPr lang="zh-TW" altLang="en-US" dirty="0" smtClean="0"/>
              <a:t>都一樣，這會使得</a:t>
            </a:r>
            <a:r>
              <a:rPr lang="en-US" altLang="zh-TW" dirty="0" smtClean="0"/>
              <a:t>Porting</a:t>
            </a:r>
            <a:r>
              <a:rPr lang="zh-TW" altLang="en-US" dirty="0" smtClean="0"/>
              <a:t>的工作容易許多</a:t>
            </a:r>
            <a:endParaRPr lang="en-US" altLang="zh-TW" dirty="0" smtClean="0"/>
          </a:p>
          <a:p>
            <a:r>
              <a:rPr lang="zh-TW" altLang="en-US" dirty="0" smtClean="0"/>
              <a:t>不管是從</a:t>
            </a:r>
            <a:r>
              <a:rPr lang="en-US" altLang="zh-TW" dirty="0" smtClean="0"/>
              <a:t>Openstack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move </a:t>
            </a:r>
            <a:r>
              <a:rPr lang="zh-TW" altLang="en-US" baseline="0" dirty="0" smtClean="0"/>
              <a:t>到 </a:t>
            </a:r>
            <a:r>
              <a:rPr lang="en-US" altLang="zh-TW" baseline="0" dirty="0" smtClean="0"/>
              <a:t>amazon</a:t>
            </a:r>
          </a:p>
          <a:p>
            <a:r>
              <a:rPr lang="zh-TW" altLang="en-US" dirty="0" smtClean="0"/>
              <a:t>或是從</a:t>
            </a:r>
            <a:r>
              <a:rPr lang="en-US" altLang="zh-TW" dirty="0" smtClean="0"/>
              <a:t>amazon move</a:t>
            </a:r>
            <a:r>
              <a:rPr lang="zh-TW" altLang="en-US" dirty="0" smtClean="0"/>
              <a:t>到</a:t>
            </a:r>
            <a:r>
              <a:rPr lang="en-US" altLang="zh-TW" dirty="0" smtClean="0"/>
              <a:t>OpenStack</a:t>
            </a:r>
          </a:p>
          <a:p>
            <a:r>
              <a:rPr lang="zh-TW" altLang="en-US" dirty="0" smtClean="0"/>
              <a:t>都是相對容易的</a:t>
            </a:r>
            <a:r>
              <a:rPr lang="en-US" altLang="zh-TW" dirty="0" smtClean="0"/>
              <a:t>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90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SDN</a:t>
            </a:r>
            <a:r>
              <a:rPr lang="zh-TW" altLang="en-US" dirty="0" smtClean="0"/>
              <a:t>基本的想法就是將傳統</a:t>
            </a:r>
            <a:r>
              <a:rPr lang="en-US" altLang="zh-TW" dirty="0" smtClean="0"/>
              <a:t>control plane</a:t>
            </a:r>
            <a:r>
              <a:rPr lang="zh-TW" altLang="en-US" dirty="0" smtClean="0"/>
              <a:t>抽離出來</a:t>
            </a:r>
            <a:endParaRPr lang="en-US" altLang="zh-TW" dirty="0" smtClean="0"/>
          </a:p>
          <a:p>
            <a:r>
              <a:rPr lang="zh-TW" altLang="en-US" dirty="0" smtClean="0"/>
              <a:t>這樣一來</a:t>
            </a:r>
            <a:r>
              <a:rPr lang="zh-TW" altLang="en-US" baseline="0" dirty="0" smtClean="0"/>
              <a:t> 剩下</a:t>
            </a:r>
            <a:r>
              <a:rPr lang="en-US" altLang="zh-TW" baseline="0" dirty="0" smtClean="0"/>
              <a:t>forwarding planes</a:t>
            </a:r>
            <a:r>
              <a:rPr lang="zh-TW" altLang="en-US" baseline="0" dirty="0" smtClean="0"/>
              <a:t>的機器 </a:t>
            </a:r>
            <a:endParaRPr lang="en-US" altLang="zh-TW" baseline="0" dirty="0" smtClean="0"/>
          </a:p>
          <a:p>
            <a:r>
              <a:rPr lang="zh-TW" altLang="en-US" baseline="0" dirty="0" smtClean="0"/>
              <a:t>就會變成一個被程式化的機器</a:t>
            </a:r>
            <a:endParaRPr lang="en-US" altLang="zh-TW" baseline="0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24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Openflow</a:t>
            </a:r>
            <a:r>
              <a:rPr lang="zh-TW" altLang="en-US" dirty="0" smtClean="0"/>
              <a:t>是一個實踐</a:t>
            </a:r>
            <a:r>
              <a:rPr lang="en-US" altLang="zh-TW" dirty="0" smtClean="0"/>
              <a:t>SDN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communication protocol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E6AF9-B2FF-4903-B87A-B530CE55C92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32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0" y="6614921"/>
            <a:ext cx="9144000" cy="24308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eaLnBrk="1" hangingPunct="1"/>
            <a:endParaRPr lang="zh-TW" altLang="en-US" sz="1013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0"/>
            <a:ext cx="9144000" cy="76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eaLnBrk="1" hangingPunct="1"/>
            <a:endParaRPr lang="zh-TW" altLang="en-US" sz="1013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H="1">
            <a:off x="0" y="1333130"/>
            <a:ext cx="9144000" cy="0"/>
          </a:xfrm>
          <a:prstGeom prst="line">
            <a:avLst/>
          </a:prstGeom>
          <a:noFill/>
          <a:ln w="19050">
            <a:solidFill>
              <a:srgbClr val="1D4D7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760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1368443" y="237427"/>
            <a:ext cx="6697563" cy="40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US" altLang="zh-TW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National </a:t>
            </a:r>
            <a:r>
              <a:rPr lang="en-US" altLang="zh-TW" sz="2000" b="1" dirty="0">
                <a:solidFill>
                  <a:srgbClr val="7030A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Tsing Hua </a:t>
            </a:r>
            <a:r>
              <a:rPr lang="en-US" altLang="zh-TW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University   </a:t>
            </a:r>
            <a:endParaRPr lang="en-US" altLang="zh-TW" sz="2000" b="1" dirty="0">
              <a:solidFill>
                <a:srgbClr val="7030A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1618559" y="724146"/>
            <a:ext cx="7655471" cy="40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US" altLang="zh-TW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rPr>
              <a:t>Information Security Laboratory</a:t>
            </a:r>
            <a:endParaRPr lang="zh-TW" altLang="en-US" sz="2000" b="1" dirty="0">
              <a:solidFill>
                <a:srgbClr val="7030A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21" name="標題 1"/>
          <p:cNvSpPr>
            <a:spLocks noGrp="1"/>
          </p:cNvSpPr>
          <p:nvPr>
            <p:ph type="ctrTitle"/>
          </p:nvPr>
        </p:nvSpPr>
        <p:spPr>
          <a:xfrm>
            <a:off x="414340" y="2347816"/>
            <a:ext cx="8315324" cy="11630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2" name="副標題 2"/>
          <p:cNvSpPr>
            <a:spLocks noGrp="1"/>
          </p:cNvSpPr>
          <p:nvPr>
            <p:ph type="subTitle" idx="1"/>
          </p:nvPr>
        </p:nvSpPr>
        <p:spPr>
          <a:xfrm>
            <a:off x="1034293" y="3662832"/>
            <a:ext cx="7200800" cy="1919821"/>
          </a:xfr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7781505" y="283883"/>
            <a:ext cx="1170781" cy="953744"/>
            <a:chOff x="423123" y="5189969"/>
            <a:chExt cx="1481878" cy="1213731"/>
          </a:xfrm>
        </p:grpSpPr>
        <p:sp>
          <p:nvSpPr>
            <p:cNvPr id="26" name="流程圖: 人工輸入 25"/>
            <p:cNvSpPr/>
            <p:nvPr/>
          </p:nvSpPr>
          <p:spPr>
            <a:xfrm rot="1249149">
              <a:off x="566387" y="5189969"/>
              <a:ext cx="1151558" cy="853047"/>
            </a:xfrm>
            <a:prstGeom prst="flowChartManualInput">
              <a:avLst/>
            </a:prstGeom>
            <a:solidFill>
              <a:srgbClr val="660066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60"/>
            </a:p>
          </p:txBody>
        </p:sp>
        <p:sp>
          <p:nvSpPr>
            <p:cNvPr id="27" name="雲朵形 26"/>
            <p:cNvSpPr/>
            <p:nvPr/>
          </p:nvSpPr>
          <p:spPr>
            <a:xfrm>
              <a:off x="423123" y="5486837"/>
              <a:ext cx="1481878" cy="916863"/>
            </a:xfrm>
            <a:prstGeom prst="cloud">
              <a:avLst/>
            </a:prstGeom>
            <a:solidFill>
              <a:srgbClr val="660066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60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873" y="5340514"/>
              <a:ext cx="673101" cy="87124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5" y="107744"/>
            <a:ext cx="1205292" cy="119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4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1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2014/06/23</a:t>
            </a:r>
            <a:endParaRPr lang="zh-TW" altLang="en-US"/>
          </a:p>
        </p:txBody>
      </p:sp>
      <p:sp>
        <p:nvSpPr>
          <p:cNvPr id="6" name="Rectangle 41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9F953F-71F0-4A95-9141-55EA244E5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54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304806"/>
            <a:ext cx="2057400" cy="58213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304806"/>
            <a:ext cx="6019800" cy="58213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1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2014/06/23</a:t>
            </a:r>
            <a:endParaRPr lang="zh-TW" altLang="en-US"/>
          </a:p>
        </p:txBody>
      </p:sp>
      <p:sp>
        <p:nvSpPr>
          <p:cNvPr id="6" name="Rectangle 41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9F953F-71F0-4A95-9141-55EA244E5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106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56568"/>
            <a:ext cx="8229600" cy="4669601"/>
          </a:xfrm>
        </p:spPr>
        <p:txBody>
          <a:bodyPr/>
          <a:lstStyle>
            <a:lvl1pPr>
              <a:defRPr sz="24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Rectangle 41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84894" y="6640718"/>
            <a:ext cx="864096" cy="21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900" b="1">
                <a:solidFill>
                  <a:schemeClr val="bg1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9" name="五邊形 8"/>
          <p:cNvSpPr/>
          <p:nvPr userDrawn="1"/>
        </p:nvSpPr>
        <p:spPr bwMode="auto">
          <a:xfrm rot="10800000">
            <a:off x="8681946" y="6666712"/>
            <a:ext cx="443909" cy="172243"/>
          </a:xfrm>
          <a:prstGeom prst="homePlate">
            <a:avLst/>
          </a:prstGeom>
          <a:solidFill>
            <a:srgbClr val="660066"/>
          </a:solidFill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7969" tIns="19744" rIns="37969" bIns="1974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385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013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Rectangle 411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58370" y="6638713"/>
            <a:ext cx="399853" cy="200243"/>
          </a:xfrm>
          <a:ln/>
        </p:spPr>
        <p:txBody>
          <a:bodyPr anchor="ctr"/>
          <a:lstStyle>
            <a:lvl1pPr>
              <a:defRPr sz="1400"/>
            </a:lvl1pPr>
          </a:lstStyle>
          <a:p>
            <a:fld id="{C39F953F-71F0-4A95-9141-55EA244E5DE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9319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1688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844"/>
            </a:lvl1pPr>
            <a:lvl2pPr marL="192881" indent="0">
              <a:buNone/>
              <a:defRPr sz="760"/>
            </a:lvl2pPr>
            <a:lvl3pPr marL="385763" indent="0">
              <a:buNone/>
              <a:defRPr sz="675"/>
            </a:lvl3pPr>
            <a:lvl4pPr marL="578644" indent="0">
              <a:buNone/>
              <a:defRPr sz="591"/>
            </a:lvl4pPr>
            <a:lvl5pPr marL="771525" indent="0">
              <a:buNone/>
              <a:defRPr sz="591"/>
            </a:lvl5pPr>
            <a:lvl6pPr marL="964406" indent="0">
              <a:buNone/>
              <a:defRPr sz="591"/>
            </a:lvl6pPr>
            <a:lvl7pPr marL="1157288" indent="0">
              <a:buNone/>
              <a:defRPr sz="591"/>
            </a:lvl7pPr>
            <a:lvl8pPr marL="1350169" indent="0">
              <a:buNone/>
              <a:defRPr sz="591"/>
            </a:lvl8pPr>
            <a:lvl9pPr marL="1543050" indent="0">
              <a:buNone/>
              <a:defRPr sz="59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1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2014/06/23</a:t>
            </a:r>
            <a:endParaRPr lang="zh-TW" altLang="en-US"/>
          </a:p>
        </p:txBody>
      </p:sp>
      <p:sp>
        <p:nvSpPr>
          <p:cNvPr id="6" name="Rectangle 411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55135" y="6645982"/>
            <a:ext cx="399853" cy="200243"/>
          </a:xfrm>
          <a:ln/>
        </p:spPr>
        <p:txBody>
          <a:bodyPr/>
          <a:lstStyle>
            <a:lvl1pPr>
              <a:defRPr/>
            </a:lvl1pPr>
          </a:lstStyle>
          <a:p>
            <a:fld id="{C39F953F-71F0-4A95-9141-55EA244E5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734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81206"/>
            <a:ext cx="4038600" cy="4144963"/>
          </a:xfr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6"/>
            <a:ext cx="4038600" cy="4144963"/>
          </a:xfr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1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2014/06/23</a:t>
            </a:r>
            <a:endParaRPr lang="zh-TW" altLang="en-US"/>
          </a:p>
        </p:txBody>
      </p:sp>
      <p:sp>
        <p:nvSpPr>
          <p:cNvPr id="7" name="Rectangle 41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9F953F-71F0-4A95-9141-55EA244E5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855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1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2014/06/23</a:t>
            </a:r>
            <a:endParaRPr lang="zh-TW" altLang="en-US"/>
          </a:p>
        </p:txBody>
      </p:sp>
      <p:sp>
        <p:nvSpPr>
          <p:cNvPr id="9" name="Rectangle 41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9F953F-71F0-4A95-9141-55EA244E5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571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1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2014/06/23</a:t>
            </a:r>
            <a:endParaRPr lang="zh-TW" altLang="en-US"/>
          </a:p>
        </p:txBody>
      </p:sp>
      <p:sp>
        <p:nvSpPr>
          <p:cNvPr id="5" name="Rectangle 41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9F953F-71F0-4A95-9141-55EA244E5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444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2014/06/23</a:t>
            </a:r>
            <a:endParaRPr lang="zh-TW" altLang="en-US"/>
          </a:p>
        </p:txBody>
      </p:sp>
      <p:sp>
        <p:nvSpPr>
          <p:cNvPr id="4" name="Rectangle 41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9F953F-71F0-4A95-9141-55EA244E5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4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1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2014/06/23</a:t>
            </a:r>
            <a:endParaRPr lang="zh-TW" altLang="en-US"/>
          </a:p>
        </p:txBody>
      </p:sp>
      <p:sp>
        <p:nvSpPr>
          <p:cNvPr id="7" name="Rectangle 41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9F953F-71F0-4A95-9141-55EA244E5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46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1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2014/06/23</a:t>
            </a:r>
            <a:endParaRPr lang="zh-TW" altLang="en-US"/>
          </a:p>
        </p:txBody>
      </p:sp>
      <p:sp>
        <p:nvSpPr>
          <p:cNvPr id="7" name="Rectangle 41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9F953F-71F0-4A95-9141-55EA244E5D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370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4101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eaLnBrk="1" hangingPunct="1"/>
            <a:endParaRPr lang="zh-TW" altLang="en-US" sz="1013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030" name="Rectangle 4102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eaLnBrk="1" hangingPunct="1"/>
            <a:endParaRPr lang="zh-TW" altLang="en-US" sz="1013"/>
          </a:p>
        </p:txBody>
      </p:sp>
      <p:sp>
        <p:nvSpPr>
          <p:cNvPr id="1031" name="Line 4103"/>
          <p:cNvSpPr>
            <a:spLocks noChangeShapeType="1"/>
          </p:cNvSpPr>
          <p:nvPr/>
        </p:nvSpPr>
        <p:spPr bwMode="auto">
          <a:xfrm>
            <a:off x="0" y="6629400"/>
            <a:ext cx="91440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760"/>
          </a:p>
        </p:txBody>
      </p:sp>
      <p:sp>
        <p:nvSpPr>
          <p:cNvPr id="1033" name="Line 4105"/>
          <p:cNvSpPr>
            <a:spLocks noChangeShapeType="1"/>
          </p:cNvSpPr>
          <p:nvPr/>
        </p:nvSpPr>
        <p:spPr bwMode="auto">
          <a:xfrm>
            <a:off x="0" y="1524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760"/>
          </a:p>
        </p:txBody>
      </p:sp>
      <p:sp>
        <p:nvSpPr>
          <p:cNvPr id="1034" name="Line 4106"/>
          <p:cNvSpPr>
            <a:spLocks noChangeShapeType="1"/>
          </p:cNvSpPr>
          <p:nvPr/>
        </p:nvSpPr>
        <p:spPr bwMode="auto">
          <a:xfrm>
            <a:off x="26827" y="1226619"/>
            <a:ext cx="91440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760"/>
          </a:p>
        </p:txBody>
      </p:sp>
      <p:sp>
        <p:nvSpPr>
          <p:cNvPr id="1036" name="Rectangle 410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4085"/>
            <a:ext cx="8229600" cy="98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37" name="Rectangle 4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6"/>
            <a:ext cx="8229600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216078" name="Rectangle 41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84894" y="6640718"/>
            <a:ext cx="864096" cy="21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900" b="1">
                <a:solidFill>
                  <a:schemeClr val="bg1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-10920" y="5805182"/>
            <a:ext cx="1386714" cy="1052818"/>
            <a:chOff x="423123" y="5189969"/>
            <a:chExt cx="1481878" cy="1213731"/>
          </a:xfrm>
        </p:grpSpPr>
        <p:sp>
          <p:nvSpPr>
            <p:cNvPr id="18" name="流程圖: 人工輸入 17"/>
            <p:cNvSpPr/>
            <p:nvPr/>
          </p:nvSpPr>
          <p:spPr>
            <a:xfrm rot="1249149">
              <a:off x="566387" y="5189969"/>
              <a:ext cx="1151558" cy="853047"/>
            </a:xfrm>
            <a:prstGeom prst="flowChartManualInput">
              <a:avLst/>
            </a:prstGeom>
            <a:solidFill>
              <a:srgbClr val="660066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60"/>
            </a:p>
          </p:txBody>
        </p:sp>
        <p:sp>
          <p:nvSpPr>
            <p:cNvPr id="19" name="雲朵形 18"/>
            <p:cNvSpPr/>
            <p:nvPr/>
          </p:nvSpPr>
          <p:spPr>
            <a:xfrm>
              <a:off x="423123" y="5486837"/>
              <a:ext cx="1481878" cy="916863"/>
            </a:xfrm>
            <a:prstGeom prst="cloud">
              <a:avLst/>
            </a:prstGeom>
            <a:solidFill>
              <a:srgbClr val="660066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60"/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873" y="5340514"/>
              <a:ext cx="673101" cy="871243"/>
            </a:xfrm>
            <a:prstGeom prst="rect">
              <a:avLst/>
            </a:prstGeom>
          </p:spPr>
        </p:pic>
      </p:grpSp>
      <p:sp>
        <p:nvSpPr>
          <p:cNvPr id="2" name="五邊形 1"/>
          <p:cNvSpPr/>
          <p:nvPr/>
        </p:nvSpPr>
        <p:spPr bwMode="auto">
          <a:xfrm rot="10800000">
            <a:off x="8681946" y="6666712"/>
            <a:ext cx="443909" cy="172243"/>
          </a:xfrm>
          <a:prstGeom prst="homePlate">
            <a:avLst/>
          </a:prstGeom>
          <a:solidFill>
            <a:srgbClr val="660066"/>
          </a:solidFill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7969" tIns="19744" rIns="37969" bIns="1974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385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013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6080" name="Rectangle 41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6055" y="6638713"/>
            <a:ext cx="389798" cy="20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fld id="{C39F953F-71F0-4A95-9141-55EA244E5DE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6827" y="6635978"/>
            <a:ext cx="91280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b="0" dirty="0" smtClean="0">
                <a:solidFill>
                  <a:schemeClr val="accent3"/>
                </a:solidFill>
                <a:latin typeface="Arial Black" panose="020B0A04020102020204" pitchFamily="34" charset="0"/>
              </a:rPr>
              <a:t>National </a:t>
            </a:r>
            <a:r>
              <a:rPr lang="en-US" altLang="zh-TW" sz="900" b="0" dirty="0" err="1" smtClean="0">
                <a:solidFill>
                  <a:schemeClr val="accent3"/>
                </a:solidFill>
                <a:latin typeface="Arial Black" panose="020B0A04020102020204" pitchFamily="34" charset="0"/>
              </a:rPr>
              <a:t>Tsing</a:t>
            </a:r>
            <a:r>
              <a:rPr lang="en-US" altLang="zh-TW" sz="900" b="0" dirty="0" smtClean="0">
                <a:solidFill>
                  <a:schemeClr val="accent3"/>
                </a:solidFill>
                <a:latin typeface="Arial Black" panose="020B0A04020102020204" pitchFamily="34" charset="0"/>
              </a:rPr>
              <a:t> Hua University - Information Security Laboratory</a:t>
            </a:r>
            <a:endParaRPr lang="zh-TW" altLang="en-US" sz="900" b="0" dirty="0">
              <a:solidFill>
                <a:schemeClr val="accent3"/>
              </a:solidFill>
              <a:latin typeface="Arial Black" panose="020B0A04020102020204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82" y="5328773"/>
            <a:ext cx="1190021" cy="11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6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aseline="0">
          <a:solidFill>
            <a:srgbClr val="3333CC"/>
          </a:solidFill>
          <a:latin typeface="Arial" panose="020B0604020202020204" pitchFamily="34" charset="0"/>
          <a:ea typeface="標楷體" panose="03000509000000000000" pitchFamily="65" charset="-12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rgbClr val="3333CC"/>
          </a:solidFill>
          <a:latin typeface="Times New Roman" pitchFamily="18" charset="0"/>
          <a:ea typeface="華康正顏楷體W5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rgbClr val="3333CC"/>
          </a:solidFill>
          <a:latin typeface="Times New Roman" pitchFamily="18" charset="0"/>
          <a:ea typeface="華康正顏楷體W5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rgbClr val="3333CC"/>
          </a:solidFill>
          <a:latin typeface="Times New Roman" pitchFamily="18" charset="0"/>
          <a:ea typeface="華康正顏楷體W5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rgbClr val="3333CC"/>
          </a:solidFill>
          <a:latin typeface="Times New Roman" pitchFamily="18" charset="0"/>
          <a:ea typeface="華康正顏楷體W5" pitchFamily="65" charset="-120"/>
        </a:defRPr>
      </a:lvl5pPr>
      <a:lvl6pPr marL="192881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rgbClr val="3333CC"/>
          </a:solidFill>
          <a:latin typeface="Times New Roman" pitchFamily="18" charset="0"/>
          <a:ea typeface="華康正顏楷體W5" pitchFamily="65" charset="-120"/>
        </a:defRPr>
      </a:lvl6pPr>
      <a:lvl7pPr marL="385763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rgbClr val="3333CC"/>
          </a:solidFill>
          <a:latin typeface="Times New Roman" pitchFamily="18" charset="0"/>
          <a:ea typeface="華康正顏楷體W5" pitchFamily="65" charset="-120"/>
        </a:defRPr>
      </a:lvl7pPr>
      <a:lvl8pPr marL="578644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rgbClr val="3333CC"/>
          </a:solidFill>
          <a:latin typeface="Times New Roman" pitchFamily="18" charset="0"/>
          <a:ea typeface="華康正顏楷體W5" pitchFamily="65" charset="-120"/>
        </a:defRPr>
      </a:lvl8pPr>
      <a:lvl9pPr marL="771525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rgbClr val="3333CC"/>
          </a:solidFill>
          <a:latin typeface="Times New Roman" pitchFamily="18" charset="0"/>
          <a:ea typeface="華康正顏楷體W5" pitchFamily="65" charset="-120"/>
        </a:defRPr>
      </a:lvl9pPr>
    </p:titleStyle>
    <p:bodyStyle>
      <a:lvl1pPr marL="144661" indent="-144661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kumimoji="1" sz="2400" baseline="0">
          <a:solidFill>
            <a:srgbClr val="660066"/>
          </a:solidFill>
          <a:latin typeface="Arial" panose="020B0604020202020204" pitchFamily="34" charset="0"/>
          <a:ea typeface="標楷體" panose="03000509000000000000" pitchFamily="65" charset="-120"/>
          <a:cs typeface="+mn-cs"/>
        </a:defRPr>
      </a:lvl1pPr>
      <a:lvl2pPr marL="313433" indent="-120551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kumimoji="1" sz="2000" baseline="0">
          <a:solidFill>
            <a:srgbClr val="FF0000"/>
          </a:solidFill>
          <a:latin typeface="Arial" panose="020B0604020202020204" pitchFamily="34" charset="0"/>
          <a:ea typeface="標楷體" panose="03000509000000000000" pitchFamily="65" charset="-120"/>
        </a:defRPr>
      </a:lvl2pPr>
      <a:lvl3pPr marL="482204" indent="-96441" algn="l" rtl="0" eaLnBrk="1" fontAlgn="base" hangingPunct="1">
        <a:spcBef>
          <a:spcPct val="20000"/>
        </a:spcBef>
        <a:spcAft>
          <a:spcPct val="0"/>
        </a:spcAft>
        <a:buChar char="•"/>
        <a:defRPr kumimoji="1" sz="1600" baseline="0">
          <a:solidFill>
            <a:srgbClr val="660066"/>
          </a:solidFill>
          <a:latin typeface="Arial" panose="020B0604020202020204" pitchFamily="34" charset="0"/>
          <a:ea typeface="標楷體" panose="03000509000000000000" pitchFamily="65" charset="-120"/>
        </a:defRPr>
      </a:lvl3pPr>
      <a:lvl4pPr marL="675085" indent="-96441" algn="l" rtl="0" eaLnBrk="1" fontAlgn="base" hangingPunct="1">
        <a:spcBef>
          <a:spcPct val="20000"/>
        </a:spcBef>
        <a:spcAft>
          <a:spcPct val="0"/>
        </a:spcAft>
        <a:buChar char="–"/>
        <a:defRPr kumimoji="1" sz="1200" baseline="0">
          <a:solidFill>
            <a:srgbClr val="660066"/>
          </a:solidFill>
          <a:latin typeface="Arial" panose="020B0604020202020204" pitchFamily="34" charset="0"/>
          <a:ea typeface="標楷體" panose="03000509000000000000" pitchFamily="65" charset="-120"/>
        </a:defRPr>
      </a:lvl4pPr>
      <a:lvl5pPr marL="867966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1200" baseline="0">
          <a:solidFill>
            <a:srgbClr val="660066"/>
          </a:solidFill>
          <a:latin typeface="Arial" panose="020B0604020202020204" pitchFamily="34" charset="0"/>
          <a:ea typeface="標楷體" panose="03000509000000000000" pitchFamily="65" charset="-120"/>
        </a:defRPr>
      </a:lvl5pPr>
      <a:lvl6pPr marL="1060847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rgbClr val="FF4141"/>
          </a:solidFill>
          <a:latin typeface="+mn-lt"/>
          <a:ea typeface="+mn-ea"/>
        </a:defRPr>
      </a:lvl6pPr>
      <a:lvl7pPr marL="1253729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rgbClr val="FF4141"/>
          </a:solidFill>
          <a:latin typeface="+mn-lt"/>
          <a:ea typeface="+mn-ea"/>
        </a:defRPr>
      </a:lvl7pPr>
      <a:lvl8pPr marL="1446610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rgbClr val="FF4141"/>
          </a:solidFill>
          <a:latin typeface="+mn-lt"/>
          <a:ea typeface="+mn-ea"/>
        </a:defRPr>
      </a:lvl8pPr>
      <a:lvl9pPr marL="1639491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rgbClr val="FF414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570480"/>
            <a:ext cx="9144000" cy="1438226"/>
          </a:xfrm>
        </p:spPr>
        <p:txBody>
          <a:bodyPr/>
          <a:lstStyle/>
          <a:p>
            <a:r>
              <a:rPr lang="en-US" altLang="zh-TW" sz="2800" dirty="0" smtClean="0"/>
              <a:t>A Distributed and Autonomous Guard System</a:t>
            </a:r>
            <a:r>
              <a:rPr lang="zh-TW" altLang="zh-TW" sz="2800" dirty="0" smtClean="0"/>
              <a:t/>
            </a:r>
            <a:br>
              <a:rPr lang="zh-TW" altLang="zh-TW" sz="2800" dirty="0" smtClean="0"/>
            </a:br>
            <a:r>
              <a:rPr lang="en-US" altLang="zh-TW" sz="2800" dirty="0" smtClean="0"/>
              <a:t>Based on Cloud Environments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9879" y="4518074"/>
            <a:ext cx="7200800" cy="1274813"/>
          </a:xfrm>
        </p:spPr>
        <p:txBody>
          <a:bodyPr/>
          <a:lstStyle/>
          <a:p>
            <a:pPr algn="ctr"/>
            <a:r>
              <a:rPr lang="zh-TW" altLang="en-US" b="1" dirty="0" smtClean="0"/>
              <a:t>口試學生</a:t>
            </a:r>
            <a:r>
              <a:rPr lang="en-US" altLang="zh-TW" b="1" dirty="0" smtClean="0"/>
              <a:t>: </a:t>
            </a:r>
            <a:r>
              <a:rPr lang="zh-TW" altLang="en-US" b="1" dirty="0" smtClean="0"/>
              <a:t>廖偉發</a:t>
            </a:r>
            <a:endParaRPr lang="en-US" altLang="zh-TW" b="1" dirty="0" smtClean="0"/>
          </a:p>
          <a:p>
            <a:pPr algn="ctr"/>
            <a:r>
              <a:rPr lang="zh-TW" altLang="en-US" b="1" dirty="0" smtClean="0"/>
              <a:t>指導教授</a:t>
            </a:r>
            <a:r>
              <a:rPr lang="en-US" altLang="zh-TW" b="1" dirty="0" smtClean="0"/>
              <a:t>: </a:t>
            </a:r>
            <a:r>
              <a:rPr lang="zh-TW" altLang="en-US" b="1" dirty="0" smtClean="0"/>
              <a:t>孫宏民 博士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49828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Software-Defined Networking (SDN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Software-defined Networking (SDN) is a </a:t>
            </a:r>
            <a:r>
              <a:rPr lang="en-US" altLang="zh-TW" dirty="0">
                <a:solidFill>
                  <a:schemeClr val="accent6"/>
                </a:solidFill>
              </a:rPr>
              <a:t>new approach </a:t>
            </a:r>
            <a:r>
              <a:rPr lang="en-US" altLang="zh-TW" dirty="0"/>
              <a:t>to </a:t>
            </a:r>
            <a:r>
              <a:rPr lang="en-US" altLang="zh-TW" dirty="0">
                <a:solidFill>
                  <a:schemeClr val="accent6"/>
                </a:solidFill>
              </a:rPr>
              <a:t>designing</a:t>
            </a:r>
            <a:r>
              <a:rPr lang="en-US" altLang="zh-TW" dirty="0"/>
              <a:t>, </a:t>
            </a:r>
            <a:r>
              <a:rPr lang="en-US" altLang="zh-TW" dirty="0" smtClean="0">
                <a:solidFill>
                  <a:schemeClr val="accent6"/>
                </a:solidFill>
              </a:rPr>
              <a:t>building</a:t>
            </a:r>
            <a:r>
              <a:rPr lang="en-US" altLang="zh-TW" dirty="0" smtClean="0"/>
              <a:t> and </a:t>
            </a:r>
            <a:r>
              <a:rPr lang="en-US" altLang="zh-TW" dirty="0">
                <a:solidFill>
                  <a:schemeClr val="accent6"/>
                </a:solidFill>
              </a:rPr>
              <a:t>managing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6"/>
                </a:solidFill>
              </a:rPr>
              <a:t>networks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 architecture </a:t>
            </a:r>
            <a:r>
              <a:rPr lang="en-US" altLang="zh-TW" dirty="0">
                <a:solidFill>
                  <a:schemeClr val="accent6"/>
                </a:solidFill>
              </a:rPr>
              <a:t>decouples</a:t>
            </a:r>
            <a:r>
              <a:rPr lang="en-US" altLang="zh-TW" dirty="0"/>
              <a:t> the </a:t>
            </a:r>
            <a:r>
              <a:rPr lang="en-US" altLang="zh-TW" dirty="0">
                <a:solidFill>
                  <a:schemeClr val="accent6"/>
                </a:solidFill>
              </a:rPr>
              <a:t>network control planes </a:t>
            </a:r>
            <a:r>
              <a:rPr lang="en-US" altLang="zh-TW" dirty="0" smtClean="0"/>
              <a:t>and </a:t>
            </a:r>
            <a:r>
              <a:rPr lang="en-US" altLang="zh-TW" dirty="0" smtClean="0">
                <a:solidFill>
                  <a:schemeClr val="accent6"/>
                </a:solidFill>
              </a:rPr>
              <a:t>forwarding </a:t>
            </a:r>
            <a:r>
              <a:rPr lang="en-US" altLang="zh-TW" dirty="0">
                <a:solidFill>
                  <a:schemeClr val="accent6"/>
                </a:solidFill>
              </a:rPr>
              <a:t>planes </a:t>
            </a:r>
            <a:r>
              <a:rPr lang="en-US" altLang="zh-TW" dirty="0"/>
              <a:t>to become </a:t>
            </a:r>
            <a:r>
              <a:rPr lang="en-US" altLang="zh-TW" dirty="0">
                <a:solidFill>
                  <a:schemeClr val="accent6"/>
                </a:solidFill>
              </a:rPr>
              <a:t>directly programmable </a:t>
            </a:r>
            <a:r>
              <a:rPr lang="en-US" altLang="zh-TW" dirty="0"/>
              <a:t>and the underlying infrastructure to be abstracted for applications and network </a:t>
            </a:r>
            <a:r>
              <a:rPr lang="en-US" altLang="zh-TW" dirty="0" smtClean="0"/>
              <a:t>services</a:t>
            </a:r>
          </a:p>
          <a:p>
            <a:r>
              <a:rPr lang="en-US" altLang="zh-TW" dirty="0"/>
              <a:t>Network </a:t>
            </a:r>
            <a:r>
              <a:rPr lang="en-US" altLang="zh-TW" dirty="0" smtClean="0"/>
              <a:t>administrators can </a:t>
            </a:r>
            <a:r>
              <a:rPr lang="en-US" altLang="zh-TW" dirty="0"/>
              <a:t>manage network services through abstraction of lower level functionality.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1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OpenFlow is a </a:t>
            </a:r>
            <a:r>
              <a:rPr lang="en-US" altLang="zh-TW" dirty="0">
                <a:solidFill>
                  <a:schemeClr val="accent6"/>
                </a:solidFill>
              </a:rPr>
              <a:t>communications protocol</a:t>
            </a:r>
            <a:r>
              <a:rPr lang="en-US" altLang="zh-TW" dirty="0"/>
              <a:t> used to establish SDN solution, </a:t>
            </a:r>
            <a:r>
              <a:rPr lang="en-US" altLang="zh-TW" dirty="0" smtClean="0"/>
              <a:t>which gives </a:t>
            </a:r>
            <a:r>
              <a:rPr lang="en-US" altLang="zh-TW" dirty="0"/>
              <a:t>access to the forwarding plane of a network switch over the </a:t>
            </a:r>
            <a:r>
              <a:rPr lang="en-US" altLang="zh-TW" dirty="0" smtClean="0"/>
              <a:t>network.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81"/>
          <a:stretch/>
        </p:blipFill>
        <p:spPr>
          <a:xfrm>
            <a:off x="2379169" y="2682804"/>
            <a:ext cx="4385661" cy="38475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00538" y="3721029"/>
            <a:ext cx="369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POX, NOX</a:t>
            </a:r>
            <a:r>
              <a:rPr lang="en-US" altLang="zh-TW" dirty="0">
                <a:solidFill>
                  <a:schemeClr val="accent6"/>
                </a:solidFill>
              </a:rPr>
              <a:t>, </a:t>
            </a:r>
            <a:r>
              <a:rPr lang="en-US" altLang="zh-TW" dirty="0" smtClean="0">
                <a:solidFill>
                  <a:schemeClr val="accent6"/>
                </a:solidFill>
              </a:rPr>
              <a:t>RYU,</a:t>
            </a:r>
          </a:p>
          <a:p>
            <a:r>
              <a:rPr lang="en-US" altLang="zh-TW" dirty="0" smtClean="0">
                <a:solidFill>
                  <a:schemeClr val="accent6"/>
                </a:solidFill>
              </a:rPr>
              <a:t>Floodlight, etc.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64830" y="5082419"/>
            <a:ext cx="369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OpenFlow Switch</a:t>
            </a:r>
          </a:p>
          <a:p>
            <a:r>
              <a:rPr lang="en-US" altLang="zh-TW" dirty="0" smtClean="0">
                <a:solidFill>
                  <a:schemeClr val="accent6"/>
                </a:solidFill>
              </a:rPr>
              <a:t>Open </a:t>
            </a:r>
            <a:r>
              <a:rPr lang="en-US" altLang="zh-TW" dirty="0" err="1" smtClean="0">
                <a:solidFill>
                  <a:schemeClr val="accent6"/>
                </a:solidFill>
              </a:rPr>
              <a:t>vSwitch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73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Su-Yi </a:t>
            </a:r>
            <a:r>
              <a:rPr lang="en-US" altLang="zh-TW" dirty="0" err="1" smtClean="0"/>
              <a:t>Lan</a:t>
            </a:r>
            <a:r>
              <a:rPr lang="en-US" altLang="zh-TW" dirty="0" smtClean="0"/>
              <a:t>.  </a:t>
            </a:r>
            <a:r>
              <a:rPr lang="en-US" altLang="zh-TW" dirty="0" smtClean="0">
                <a:solidFill>
                  <a:schemeClr val="accent6"/>
                </a:solidFill>
              </a:rPr>
              <a:t>Centralized Management of Cloud Security Research</a:t>
            </a:r>
            <a:r>
              <a:rPr lang="en-US" altLang="zh-TW" dirty="0" smtClean="0"/>
              <a:t>.  </a:t>
            </a:r>
            <a:r>
              <a:rPr lang="en-US" altLang="zh-TW" i="1" dirty="0" smtClean="0"/>
              <a:t>Master’s thesis, National Tsing Hua University, 2013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139"/>
          <a:stretch/>
        </p:blipFill>
        <p:spPr bwMode="auto">
          <a:xfrm>
            <a:off x="1996833" y="2351314"/>
            <a:ext cx="6011703" cy="4190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日期版面配置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8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r>
              <a:rPr lang="en-US" altLang="zh-TW" dirty="0"/>
              <a:t>Background &amp; Related Work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Attack Model</a:t>
            </a:r>
          </a:p>
          <a:p>
            <a:r>
              <a:rPr lang="en-US" altLang="zh-TW" dirty="0"/>
              <a:t>Design Architecture &amp; Implementation</a:t>
            </a:r>
          </a:p>
          <a:p>
            <a:r>
              <a:rPr lang="en-US" altLang="zh-TW" dirty="0"/>
              <a:t>Analysis</a:t>
            </a:r>
          </a:p>
          <a:p>
            <a:r>
              <a:rPr lang="en-US" altLang="zh-TW" dirty="0"/>
              <a:t>Conclusion</a:t>
            </a:r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26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Attack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Assumptions</a:t>
            </a:r>
          </a:p>
          <a:p>
            <a:r>
              <a:rPr lang="en-US" altLang="zh-TW" dirty="0"/>
              <a:t>Internal </a:t>
            </a:r>
            <a:r>
              <a:rPr lang="en-US" altLang="zh-TW" dirty="0" err="1"/>
              <a:t>DDoS</a:t>
            </a:r>
            <a:r>
              <a:rPr lang="en-US" altLang="zh-TW" dirty="0"/>
              <a:t> attack within </a:t>
            </a:r>
            <a:r>
              <a:rPr lang="en-US" altLang="zh-TW" dirty="0">
                <a:solidFill>
                  <a:schemeClr val="accent6"/>
                </a:solidFill>
              </a:rPr>
              <a:t>same </a:t>
            </a:r>
            <a:r>
              <a:rPr lang="en-US" altLang="zh-TW" dirty="0" smtClean="0">
                <a:solidFill>
                  <a:schemeClr val="accent6"/>
                </a:solidFill>
              </a:rPr>
              <a:t>physical server</a:t>
            </a:r>
          </a:p>
          <a:p>
            <a:r>
              <a:rPr lang="en-US" altLang="zh-TW" dirty="0"/>
              <a:t>Internal </a:t>
            </a:r>
            <a:r>
              <a:rPr lang="en-US" altLang="zh-TW" dirty="0" err="1"/>
              <a:t>DDoS</a:t>
            </a:r>
            <a:r>
              <a:rPr lang="en-US" altLang="zh-TW" dirty="0"/>
              <a:t> attack on </a:t>
            </a:r>
            <a:r>
              <a:rPr lang="en-US" altLang="zh-TW" dirty="0">
                <a:solidFill>
                  <a:schemeClr val="accent6"/>
                </a:solidFill>
              </a:rPr>
              <a:t>different </a:t>
            </a:r>
            <a:r>
              <a:rPr lang="en-US" altLang="zh-TW" dirty="0" smtClean="0">
                <a:solidFill>
                  <a:schemeClr val="accent6"/>
                </a:solidFill>
              </a:rPr>
              <a:t>physical servers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4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Attack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Assumptions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An </a:t>
            </a:r>
            <a:r>
              <a:rPr lang="en-US" altLang="zh-TW" dirty="0"/>
              <a:t>attacker could </a:t>
            </a:r>
            <a:r>
              <a:rPr lang="en-US" altLang="zh-TW" dirty="0">
                <a:solidFill>
                  <a:schemeClr val="accent6"/>
                </a:solidFill>
              </a:rPr>
              <a:t>rent</a:t>
            </a:r>
            <a:r>
              <a:rPr lang="en-US" altLang="zh-TW" dirty="0"/>
              <a:t> or </a:t>
            </a:r>
            <a:r>
              <a:rPr lang="en-US" altLang="zh-TW" dirty="0">
                <a:solidFill>
                  <a:schemeClr val="accent6"/>
                </a:solidFill>
              </a:rPr>
              <a:t>infect</a:t>
            </a:r>
            <a:r>
              <a:rPr lang="en-US" altLang="zh-TW" dirty="0"/>
              <a:t> some virtual machines in the </a:t>
            </a:r>
            <a:r>
              <a:rPr lang="en-US" altLang="zh-TW" dirty="0" smtClean="0"/>
              <a:t>cloud.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No </a:t>
            </a:r>
            <a:r>
              <a:rPr lang="en-US" altLang="zh-TW" dirty="0">
                <a:solidFill>
                  <a:schemeClr val="accent6"/>
                </a:solidFill>
              </a:rPr>
              <a:t>VM escape </a:t>
            </a:r>
            <a:r>
              <a:rPr lang="en-US" altLang="zh-TW" dirty="0" smtClean="0"/>
              <a:t>problem.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virtual machine is a ”completely isolated </a:t>
            </a:r>
            <a:r>
              <a:rPr lang="en-US" altLang="zh-TW" dirty="0" smtClean="0"/>
              <a:t>guest operating </a:t>
            </a:r>
            <a:r>
              <a:rPr lang="en-US" altLang="zh-TW" dirty="0"/>
              <a:t>system installation within a normal host operating system</a:t>
            </a:r>
            <a:r>
              <a:rPr lang="en-US" altLang="zh-TW" dirty="0" smtClean="0"/>
              <a:t>”.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Hypervisor </a:t>
            </a:r>
            <a:r>
              <a:rPr lang="en-US" altLang="zh-TW" dirty="0"/>
              <a:t>is </a:t>
            </a:r>
            <a:r>
              <a:rPr lang="en-US" altLang="zh-TW" dirty="0" smtClean="0"/>
              <a:t>secure.</a:t>
            </a:r>
          </a:p>
          <a:p>
            <a:pPr lvl="1"/>
            <a:r>
              <a:rPr lang="en-US" altLang="zh-TW" dirty="0" smtClean="0"/>
              <a:t>It </a:t>
            </a:r>
            <a:r>
              <a:rPr lang="en-US" altLang="zh-TW" dirty="0"/>
              <a:t>can be </a:t>
            </a:r>
            <a:r>
              <a:rPr lang="en-US" altLang="zh-TW" dirty="0" smtClean="0"/>
              <a:t>trusted.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52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Attack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Internal </a:t>
            </a:r>
            <a:r>
              <a:rPr lang="en-US" altLang="zh-TW" dirty="0" err="1"/>
              <a:t>DDoS</a:t>
            </a:r>
            <a:r>
              <a:rPr lang="en-US" altLang="zh-TW" dirty="0"/>
              <a:t> attack within </a:t>
            </a:r>
            <a:r>
              <a:rPr lang="en-US" altLang="zh-TW" dirty="0">
                <a:solidFill>
                  <a:schemeClr val="accent6"/>
                </a:solidFill>
              </a:rPr>
              <a:t>same </a:t>
            </a:r>
            <a:r>
              <a:rPr lang="en-US" altLang="zh-TW" dirty="0" smtClean="0">
                <a:solidFill>
                  <a:schemeClr val="accent6"/>
                </a:solidFill>
              </a:rPr>
              <a:t>physical server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6126" y="2136792"/>
            <a:ext cx="6553200" cy="4352925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42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Attack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Internal </a:t>
            </a:r>
            <a:r>
              <a:rPr lang="en-US" altLang="zh-TW" dirty="0" err="1"/>
              <a:t>DDoS</a:t>
            </a:r>
            <a:r>
              <a:rPr lang="en-US" altLang="zh-TW" dirty="0"/>
              <a:t> attack on </a:t>
            </a:r>
            <a:r>
              <a:rPr lang="en-US" altLang="zh-TW" dirty="0">
                <a:solidFill>
                  <a:schemeClr val="accent6"/>
                </a:solidFill>
              </a:rPr>
              <a:t>different </a:t>
            </a:r>
            <a:r>
              <a:rPr lang="en-US" altLang="zh-TW" dirty="0" smtClean="0">
                <a:solidFill>
                  <a:schemeClr val="accent6"/>
                </a:solidFill>
              </a:rPr>
              <a:t>physical servers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2525" y="2073329"/>
            <a:ext cx="6838950" cy="4400550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76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r>
              <a:rPr lang="en-US" altLang="zh-TW" dirty="0"/>
              <a:t>Background &amp; Related Work</a:t>
            </a:r>
          </a:p>
          <a:p>
            <a:r>
              <a:rPr lang="en-US" altLang="zh-TW" dirty="0"/>
              <a:t>Attack Model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Design Architecture &amp; Implementation</a:t>
            </a:r>
          </a:p>
          <a:p>
            <a:r>
              <a:rPr lang="en-US" altLang="zh-TW" dirty="0"/>
              <a:t>Analysis</a:t>
            </a:r>
          </a:p>
          <a:p>
            <a:r>
              <a:rPr lang="en-US" altLang="zh-TW" dirty="0"/>
              <a:t>Conclusion</a:t>
            </a:r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9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687442" y="2273300"/>
            <a:ext cx="7429500" cy="649118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GOAL:</a:t>
            </a:r>
          </a:p>
          <a:p>
            <a:pPr lvl="1"/>
            <a:r>
              <a:rPr lang="en-US" altLang="zh-TW" dirty="0" smtClean="0"/>
              <a:t>To </a:t>
            </a:r>
            <a:r>
              <a:rPr lang="en-US" altLang="zh-TW" dirty="0"/>
              <a:t>build a </a:t>
            </a:r>
            <a:r>
              <a:rPr lang="en-US" altLang="zh-TW" dirty="0">
                <a:solidFill>
                  <a:schemeClr val="accent6"/>
                </a:solidFill>
              </a:rPr>
              <a:t>distributed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chemeClr val="accent6"/>
                </a:solidFill>
              </a:rPr>
              <a:t>autonomous</a:t>
            </a:r>
            <a:r>
              <a:rPr lang="en-US" altLang="zh-TW" dirty="0"/>
              <a:t> Intrusion Detection </a:t>
            </a:r>
            <a:r>
              <a:rPr lang="en-US" altLang="zh-TW" dirty="0" smtClean="0"/>
              <a:t>system.</a:t>
            </a:r>
          </a:p>
          <a:p>
            <a:pPr marL="650082" lvl="1" indent="-457200">
              <a:buFont typeface="+mj-lt"/>
              <a:buAutoNum type="arabicPeriod"/>
            </a:pPr>
            <a:r>
              <a:rPr lang="en-US" altLang="zh-TW" dirty="0" smtClean="0"/>
              <a:t>It can </a:t>
            </a:r>
            <a:r>
              <a:rPr lang="en-US" altLang="zh-TW" b="1" dirty="0" smtClean="0">
                <a:solidFill>
                  <a:schemeClr val="accent6"/>
                </a:solidFill>
              </a:rPr>
              <a:t>detect </a:t>
            </a:r>
            <a:r>
              <a:rPr lang="en-US" altLang="zh-TW" b="1" dirty="0">
                <a:solidFill>
                  <a:schemeClr val="accent6"/>
                </a:solidFill>
              </a:rPr>
              <a:t>and </a:t>
            </a:r>
            <a:r>
              <a:rPr lang="en-US" altLang="zh-TW" b="1" dirty="0" smtClean="0">
                <a:solidFill>
                  <a:schemeClr val="accent6"/>
                </a:solidFill>
              </a:rPr>
              <a:t>block malicious traffic </a:t>
            </a:r>
            <a:r>
              <a:rPr lang="en-US" altLang="zh-TW" dirty="0"/>
              <a:t>in the cloud </a:t>
            </a:r>
            <a:r>
              <a:rPr lang="en-US" altLang="zh-TW" dirty="0" smtClean="0"/>
              <a:t>with a Software-defined </a:t>
            </a:r>
            <a:r>
              <a:rPr lang="en-US" altLang="zh-TW" dirty="0"/>
              <a:t>networking </a:t>
            </a:r>
            <a:r>
              <a:rPr lang="en-US" altLang="zh-TW" dirty="0" smtClean="0"/>
              <a:t>environment.	</a:t>
            </a:r>
          </a:p>
          <a:p>
            <a:pPr marL="650082" lvl="1" indent="-457200">
              <a:buFont typeface="+mj-lt"/>
              <a:buAutoNum type="arabicPeriod"/>
            </a:pPr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chemeClr val="accent6"/>
                </a:solidFill>
              </a:rPr>
              <a:t>Centralized Control Server</a:t>
            </a:r>
            <a:r>
              <a:rPr lang="en-US" altLang="zh-TW" dirty="0" smtClean="0"/>
              <a:t>(portal) </a:t>
            </a:r>
            <a:r>
              <a:rPr lang="en-US" altLang="zh-TW" dirty="0"/>
              <a:t>for the administrator to monitor and </a:t>
            </a:r>
            <a:r>
              <a:rPr lang="en-US" altLang="zh-TW" dirty="0" smtClean="0"/>
              <a:t>control the </a:t>
            </a:r>
            <a:r>
              <a:rPr lang="en-US" altLang="zh-TW" dirty="0"/>
              <a:t>flow rule of virtual network </a:t>
            </a:r>
            <a:r>
              <a:rPr lang="en-US" altLang="zh-TW" dirty="0" smtClean="0"/>
              <a:t>interface.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5143" y="3791368"/>
            <a:ext cx="2681425" cy="2681425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1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Motivation</a:t>
            </a:r>
          </a:p>
          <a:p>
            <a:r>
              <a:rPr lang="en-US" altLang="zh-TW" dirty="0"/>
              <a:t>Background &amp; Related Work</a:t>
            </a:r>
          </a:p>
          <a:p>
            <a:r>
              <a:rPr lang="en-US" altLang="zh-TW" dirty="0"/>
              <a:t>Attack Model</a:t>
            </a:r>
          </a:p>
          <a:p>
            <a:r>
              <a:rPr lang="en-US" altLang="zh-TW" dirty="0"/>
              <a:t>Design Architecture &amp; Implementation</a:t>
            </a:r>
          </a:p>
          <a:p>
            <a:r>
              <a:rPr lang="en-US" altLang="zh-TW" dirty="0"/>
              <a:t>Analysis</a:t>
            </a:r>
          </a:p>
          <a:p>
            <a:r>
              <a:rPr lang="en-US" altLang="zh-TW" dirty="0"/>
              <a:t>Conclusion</a:t>
            </a:r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1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Distributed and Autonomous Guard System(DAGS)</a:t>
            </a:r>
          </a:p>
          <a:p>
            <a:pPr lvl="1">
              <a:lnSpc>
                <a:spcPct val="150000"/>
              </a:lnSpc>
            </a:pPr>
            <a:r>
              <a:rPr lang="en-US" altLang="zh-TW" sz="2400" dirty="0" smtClean="0"/>
              <a:t>Distributed </a:t>
            </a:r>
            <a:r>
              <a:rPr lang="en-US" altLang="zh-TW" sz="2400" dirty="0"/>
              <a:t>Intrusion Detection </a:t>
            </a:r>
            <a:r>
              <a:rPr lang="en-US" altLang="zh-TW" sz="2400" dirty="0" smtClean="0"/>
              <a:t>Component(DIDC)</a:t>
            </a: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en-US" altLang="zh-TW" sz="2400" dirty="0" smtClean="0"/>
              <a:t>Security </a:t>
            </a:r>
            <a:r>
              <a:rPr lang="en-US" altLang="zh-TW" sz="2400" dirty="0"/>
              <a:t>Agent(Autonomous Agent)</a:t>
            </a:r>
          </a:p>
          <a:p>
            <a:pPr lvl="1">
              <a:lnSpc>
                <a:spcPct val="150000"/>
              </a:lnSpc>
            </a:pPr>
            <a:r>
              <a:rPr lang="en-US" altLang="zh-TW" sz="2400" dirty="0" smtClean="0"/>
              <a:t>Centralized </a:t>
            </a:r>
            <a:r>
              <a:rPr lang="en-US" altLang="zh-TW" sz="2400" dirty="0"/>
              <a:t>Control Server</a:t>
            </a:r>
            <a:endParaRPr lang="zh-TW" altLang="en-US" sz="240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0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Design Overview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50" y="1457324"/>
            <a:ext cx="6093595" cy="5019675"/>
          </a:xfrm>
        </p:spPr>
      </p:pic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Distributed Intrusion Detection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Analysis Engine</a:t>
            </a:r>
          </a:p>
          <a:p>
            <a:pPr lvl="1"/>
            <a:r>
              <a:rPr lang="en-US" altLang="zh-TW" dirty="0" err="1" smtClean="0"/>
              <a:t>Suricata</a:t>
            </a:r>
            <a:r>
              <a:rPr lang="en-US" altLang="zh-TW" dirty="0"/>
              <a:t> - </a:t>
            </a:r>
            <a:r>
              <a:rPr lang="en-US" altLang="zh-TW" dirty="0" smtClean="0"/>
              <a:t>A </a:t>
            </a:r>
            <a:r>
              <a:rPr lang="en-US" altLang="zh-TW" dirty="0">
                <a:solidFill>
                  <a:schemeClr val="accent6"/>
                </a:solidFill>
              </a:rPr>
              <a:t>multi-threaded</a:t>
            </a:r>
            <a:r>
              <a:rPr lang="en-US" altLang="zh-TW" dirty="0"/>
              <a:t> IDS developed by the </a:t>
            </a:r>
            <a:r>
              <a:rPr lang="en-US" altLang="zh-TW" dirty="0" smtClean="0"/>
              <a:t>OISF.</a:t>
            </a:r>
          </a:p>
          <a:p>
            <a:r>
              <a:rPr lang="en-US" altLang="zh-TW" dirty="0"/>
              <a:t>Collaborative </a:t>
            </a:r>
            <a:r>
              <a:rPr lang="en-US" altLang="zh-TW" dirty="0" smtClean="0"/>
              <a:t>Agent</a:t>
            </a:r>
          </a:p>
          <a:p>
            <a:pPr lvl="1"/>
            <a:r>
              <a:rPr lang="en-US" altLang="zh-TW" dirty="0"/>
              <a:t>Alert </a:t>
            </a:r>
            <a:r>
              <a:rPr lang="en-US" altLang="zh-TW" dirty="0" smtClean="0"/>
              <a:t>Parser</a:t>
            </a:r>
          </a:p>
          <a:p>
            <a:pPr lvl="1"/>
            <a:r>
              <a:rPr lang="en-US" altLang="zh-TW" dirty="0"/>
              <a:t>Result </a:t>
            </a:r>
            <a:r>
              <a:rPr lang="en-US" altLang="zh-TW" dirty="0" smtClean="0"/>
              <a:t>Analyzer</a:t>
            </a:r>
          </a:p>
          <a:p>
            <a:pPr lvl="1"/>
            <a:r>
              <a:rPr lang="en-US" altLang="zh-TW" dirty="0"/>
              <a:t>Upload </a:t>
            </a:r>
            <a:r>
              <a:rPr lang="en-US" altLang="zh-TW" dirty="0" smtClean="0"/>
              <a:t>Module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9642" y="2308375"/>
            <a:ext cx="5036695" cy="4214377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4" y="4191000"/>
            <a:ext cx="2328654" cy="193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Distributed Intrusion Detection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4" y="1810167"/>
            <a:ext cx="4253751" cy="4316001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48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Security Agent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Security agents primarily responsible for executing the security command </a:t>
            </a:r>
            <a:r>
              <a:rPr lang="en-US" altLang="zh-TW" dirty="0" smtClean="0"/>
              <a:t>from the </a:t>
            </a:r>
            <a:r>
              <a:rPr lang="en-US" altLang="zh-TW" dirty="0"/>
              <a:t>Control server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Rule </a:t>
            </a:r>
            <a:r>
              <a:rPr lang="en-US" altLang="zh-TW" dirty="0" smtClean="0"/>
              <a:t>Downloader</a:t>
            </a:r>
          </a:p>
          <a:p>
            <a:pPr lvl="2"/>
            <a:r>
              <a:rPr lang="en-US" altLang="zh-TW" dirty="0" smtClean="0"/>
              <a:t>Centralized Server</a:t>
            </a:r>
          </a:p>
          <a:p>
            <a:pPr lvl="2"/>
            <a:r>
              <a:rPr lang="en-US" altLang="zh-TW" dirty="0" smtClean="0"/>
              <a:t>Local DB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Command </a:t>
            </a:r>
            <a:r>
              <a:rPr lang="en-US" altLang="zh-TW" dirty="0" smtClean="0"/>
              <a:t>Generator</a:t>
            </a:r>
          </a:p>
          <a:p>
            <a:pPr lvl="2"/>
            <a:r>
              <a:rPr lang="en-US" altLang="zh-TW" dirty="0" smtClean="0"/>
              <a:t>OpenFlow Rule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2816860"/>
            <a:ext cx="5638800" cy="3688080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68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Security Agent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737" y="1573219"/>
            <a:ext cx="4962525" cy="4552950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9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673100" y="2984500"/>
            <a:ext cx="7429500" cy="596900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GOAL:</a:t>
            </a:r>
          </a:p>
          <a:p>
            <a:pPr lvl="1"/>
            <a:r>
              <a:rPr lang="en-US" altLang="zh-TW" dirty="0" smtClean="0"/>
              <a:t>To </a:t>
            </a:r>
            <a:r>
              <a:rPr lang="en-US" altLang="zh-TW" dirty="0"/>
              <a:t>build a </a:t>
            </a:r>
            <a:r>
              <a:rPr lang="en-US" altLang="zh-TW" dirty="0">
                <a:solidFill>
                  <a:schemeClr val="accent6"/>
                </a:solidFill>
              </a:rPr>
              <a:t>distributed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chemeClr val="accent6"/>
                </a:solidFill>
              </a:rPr>
              <a:t>autonomous</a:t>
            </a:r>
            <a:r>
              <a:rPr lang="en-US" altLang="zh-TW" dirty="0"/>
              <a:t> Intrusion Detection </a:t>
            </a:r>
            <a:r>
              <a:rPr lang="en-US" altLang="zh-TW" dirty="0" smtClean="0"/>
              <a:t>system.</a:t>
            </a:r>
          </a:p>
          <a:p>
            <a:pPr marL="650082" lvl="1" indent="-457200">
              <a:buFont typeface="+mj-lt"/>
              <a:buAutoNum type="arabicPeriod"/>
            </a:pPr>
            <a:r>
              <a:rPr lang="en-US" altLang="zh-TW" dirty="0" smtClean="0">
                <a:uFill>
                  <a:solidFill>
                    <a:srgbClr val="FF0000"/>
                  </a:solidFill>
                </a:uFill>
              </a:rPr>
              <a:t>It can </a:t>
            </a:r>
            <a:r>
              <a:rPr lang="en-US" altLang="zh-TW" dirty="0">
                <a:solidFill>
                  <a:schemeClr val="accent6"/>
                </a:solidFill>
                <a:uFill>
                  <a:solidFill>
                    <a:srgbClr val="FF0000"/>
                  </a:solidFill>
                </a:uFill>
              </a:rPr>
              <a:t>detect and block Malicious traffic</a:t>
            </a:r>
            <a:r>
              <a:rPr lang="en-US" altLang="zh-TW" dirty="0">
                <a:uFill>
                  <a:solidFill>
                    <a:srgbClr val="FF0000"/>
                  </a:solidFill>
                </a:uFill>
              </a:rPr>
              <a:t> in the cloud </a:t>
            </a:r>
            <a:r>
              <a:rPr lang="en-US" altLang="zh-TW" dirty="0" smtClean="0">
                <a:uFill>
                  <a:solidFill>
                    <a:srgbClr val="FF0000"/>
                  </a:solidFill>
                </a:uFill>
              </a:rPr>
              <a:t>with a Software-defined </a:t>
            </a:r>
            <a:r>
              <a:rPr lang="en-US" altLang="zh-TW" dirty="0">
                <a:uFill>
                  <a:solidFill>
                    <a:srgbClr val="FF0000"/>
                  </a:solidFill>
                </a:uFill>
              </a:rPr>
              <a:t>networking </a:t>
            </a:r>
            <a:r>
              <a:rPr lang="en-US" altLang="zh-TW" dirty="0" smtClean="0">
                <a:uFill>
                  <a:solidFill>
                    <a:srgbClr val="FF0000"/>
                  </a:solidFill>
                </a:uFill>
              </a:rPr>
              <a:t>environment.</a:t>
            </a:r>
          </a:p>
          <a:p>
            <a:pPr marL="650082" lvl="1" indent="-457200">
              <a:buFont typeface="+mj-lt"/>
              <a:buAutoNum type="arabicPeriod"/>
            </a:pPr>
            <a:r>
              <a:rPr lang="en-US" altLang="zh-TW" dirty="0" smtClean="0"/>
              <a:t>A </a:t>
            </a:r>
            <a:r>
              <a:rPr lang="en-US" altLang="zh-TW" b="1" dirty="0" smtClean="0">
                <a:solidFill>
                  <a:schemeClr val="accent6"/>
                </a:solidFill>
              </a:rPr>
              <a:t>Centralized Control Server</a:t>
            </a:r>
            <a:r>
              <a:rPr lang="en-US" altLang="zh-TW" dirty="0" smtClean="0"/>
              <a:t>(portal) </a:t>
            </a:r>
            <a:r>
              <a:rPr lang="en-US" altLang="zh-TW" dirty="0"/>
              <a:t>for the administrator to monitor and </a:t>
            </a:r>
            <a:r>
              <a:rPr lang="en-US" altLang="zh-TW" dirty="0" smtClean="0"/>
              <a:t>control the </a:t>
            </a:r>
            <a:r>
              <a:rPr lang="en-US" altLang="zh-TW" dirty="0"/>
              <a:t>flow rule of virtual network </a:t>
            </a:r>
            <a:r>
              <a:rPr lang="en-US" altLang="zh-TW" dirty="0" smtClean="0"/>
              <a:t>interface.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5143" y="3791368"/>
            <a:ext cx="2681425" cy="2681425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20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Centralized Control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Databases</a:t>
            </a:r>
          </a:p>
          <a:p>
            <a:pPr lvl="1"/>
            <a:r>
              <a:rPr lang="en-US" altLang="zh-TW" dirty="0"/>
              <a:t> Account information, Alert </a:t>
            </a:r>
            <a:r>
              <a:rPr lang="en-US" altLang="zh-TW" dirty="0" smtClean="0"/>
              <a:t>information(IP address, port number, Protocol, direction, action, timestamp),etc.</a:t>
            </a:r>
          </a:p>
          <a:p>
            <a:r>
              <a:rPr lang="en-US" altLang="zh-TW" dirty="0"/>
              <a:t>User </a:t>
            </a:r>
            <a:r>
              <a:rPr lang="en-US" altLang="zh-TW" dirty="0" smtClean="0"/>
              <a:t>Interfaces</a:t>
            </a:r>
          </a:p>
          <a:p>
            <a:pPr lvl="1"/>
            <a:r>
              <a:rPr lang="en-US" altLang="zh-TW" dirty="0" smtClean="0"/>
              <a:t>Web Portal</a:t>
            </a:r>
          </a:p>
          <a:p>
            <a:r>
              <a:rPr lang="en-US" altLang="zh-TW" dirty="0"/>
              <a:t>Applications </a:t>
            </a:r>
            <a:r>
              <a:rPr lang="en-US" altLang="zh-TW" dirty="0" smtClean="0"/>
              <a:t>Interfaces</a:t>
            </a:r>
          </a:p>
          <a:p>
            <a:pPr lvl="1"/>
            <a:r>
              <a:rPr lang="en-US" altLang="zh-TW" dirty="0" smtClean="0"/>
              <a:t>SSL Chanel</a:t>
            </a:r>
          </a:p>
          <a:p>
            <a:pPr lvl="1"/>
            <a:r>
              <a:rPr lang="en-US" altLang="zh-TW" dirty="0" smtClean="0"/>
              <a:t>Clients</a:t>
            </a:r>
          </a:p>
          <a:p>
            <a:r>
              <a:rPr lang="en-US" altLang="zh-TW" dirty="0"/>
              <a:t>Defense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/>
              <a:t>A Majority Judgment Mechanism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5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Centralized Control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2067343"/>
            <a:ext cx="5505450" cy="3448050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0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Majority Judgment Mechanism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1667293"/>
            <a:ext cx="4248150" cy="4248150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4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632853" y="3828422"/>
            <a:ext cx="3738180" cy="1125415"/>
          </a:xfrm>
          <a:prstGeom prst="rect">
            <a:avLst/>
          </a:prstGeom>
          <a:solidFill>
            <a:schemeClr val="bg1">
              <a:lumMod val="95000"/>
              <a:alpha val="32157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Cloud computing has become a hot topic.</a:t>
            </a:r>
          </a:p>
          <a:p>
            <a:r>
              <a:rPr lang="en-US" altLang="zh-TW" dirty="0" smtClean="0"/>
              <a:t>Cloud services face different security threats:</a:t>
            </a:r>
          </a:p>
          <a:p>
            <a:pPr marL="625972" lvl="1" indent="-457200">
              <a:buFont typeface="+mj-lt"/>
              <a:buAutoNum type="arabicPeriod"/>
            </a:pPr>
            <a:r>
              <a:rPr lang="en-US" altLang="zh-TW" dirty="0" smtClean="0"/>
              <a:t>Data Breaches</a:t>
            </a:r>
            <a:endParaRPr lang="zh-TW" altLang="en-US" dirty="0" smtClean="0"/>
          </a:p>
          <a:p>
            <a:pPr marL="625972" lvl="1" indent="-457200">
              <a:buFont typeface="+mj-lt"/>
              <a:buAutoNum type="arabicPeriod"/>
            </a:pPr>
            <a:r>
              <a:rPr lang="en-US" altLang="zh-TW" dirty="0" smtClean="0"/>
              <a:t>Data Loss</a:t>
            </a:r>
            <a:endParaRPr lang="zh-TW" altLang="en-US" dirty="0" smtClean="0"/>
          </a:p>
          <a:p>
            <a:pPr marL="625972" lvl="1" indent="-457200">
              <a:buFont typeface="+mj-lt"/>
              <a:buAutoNum type="arabicPeriod"/>
            </a:pPr>
            <a:r>
              <a:rPr lang="en-US" altLang="zh-TW" dirty="0" smtClean="0"/>
              <a:t>Account Hijacking</a:t>
            </a:r>
            <a:endParaRPr lang="zh-TW" altLang="en-US" dirty="0" smtClean="0"/>
          </a:p>
          <a:p>
            <a:pPr marL="625972" lvl="1" indent="-457200">
              <a:buFont typeface="+mj-lt"/>
              <a:buAutoNum type="arabicPeriod"/>
            </a:pPr>
            <a:r>
              <a:rPr lang="en-US" altLang="zh-TW" dirty="0" smtClean="0"/>
              <a:t>Insecure APIs</a:t>
            </a:r>
            <a:endParaRPr lang="zh-TW" altLang="en-US" dirty="0" smtClean="0"/>
          </a:p>
          <a:p>
            <a:pPr marL="625972" lvl="1" indent="-457200">
              <a:buFont typeface="+mj-lt"/>
              <a:buAutoNum type="arabicPeriod"/>
            </a:pPr>
            <a:r>
              <a:rPr lang="en-US" altLang="zh-TW" b="1" i="1" dirty="0" smtClean="0"/>
              <a:t>Denial of Service</a:t>
            </a:r>
            <a:endParaRPr lang="zh-TW" altLang="en-US" b="1" i="1" dirty="0" smtClean="0"/>
          </a:p>
          <a:p>
            <a:pPr marL="625972" lvl="1" indent="-457200">
              <a:buFont typeface="+mj-lt"/>
              <a:buAutoNum type="arabicPeriod"/>
            </a:pPr>
            <a:r>
              <a:rPr lang="en-US" altLang="zh-TW" b="1" i="1" dirty="0" smtClean="0"/>
              <a:t>Malicious Insiders</a:t>
            </a:r>
            <a:endParaRPr lang="zh-TW" altLang="en-US" b="1" i="1" dirty="0" smtClean="0"/>
          </a:p>
          <a:p>
            <a:pPr marL="625972" lvl="1" indent="-457200">
              <a:buFont typeface="+mj-lt"/>
              <a:buAutoNum type="arabicPeriod"/>
            </a:pPr>
            <a:r>
              <a:rPr lang="en-US" altLang="zh-TW" b="1" i="1" dirty="0" smtClean="0"/>
              <a:t>Abuse of Cloud Services</a:t>
            </a:r>
            <a:endParaRPr lang="zh-TW" altLang="en-US" b="1" i="1" dirty="0" smtClean="0"/>
          </a:p>
          <a:p>
            <a:pPr marL="625972" lvl="1" indent="-457200">
              <a:buFont typeface="+mj-lt"/>
              <a:buAutoNum type="arabicPeriod"/>
            </a:pPr>
            <a:r>
              <a:rPr lang="en-US" altLang="zh-TW" dirty="0" smtClean="0"/>
              <a:t>Insufficient Due Diligence</a:t>
            </a:r>
            <a:endParaRPr lang="zh-TW" altLang="en-US" dirty="0" smtClean="0"/>
          </a:p>
          <a:p>
            <a:pPr marL="625972" lvl="1" indent="-457200">
              <a:buFont typeface="+mj-lt"/>
              <a:buAutoNum type="arabicPeriod"/>
            </a:pPr>
            <a:r>
              <a:rPr lang="en-US" altLang="zh-TW" dirty="0" smtClean="0"/>
              <a:t>Shared Technology Issues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11622"/>
            <a:ext cx="4257040" cy="38519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2853" y="5640947"/>
            <a:ext cx="3403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/>
              <a:t>Ref: Cloud </a:t>
            </a:r>
            <a:r>
              <a:rPr lang="en-US" altLang="zh-TW" sz="1400" dirty="0"/>
              <a:t>Security Alliance research </a:t>
            </a:r>
            <a:r>
              <a:rPr lang="en-US" altLang="zh-TW" sz="1400" dirty="0" smtClean="0"/>
              <a:t>, 2013</a:t>
            </a:r>
            <a:endParaRPr lang="zh-TW" altLang="en-US" sz="1400" dirty="0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Implementation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內容版面配置區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6792" y="1519084"/>
            <a:ext cx="4090416" cy="454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版面配置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483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</a:t>
            </a:r>
            <a:endParaRPr lang="zh-TW" altLang="en-US" dirty="0"/>
          </a:p>
        </p:txBody>
      </p:sp>
      <p:grpSp>
        <p:nvGrpSpPr>
          <p:cNvPr id="40" name="群組 39"/>
          <p:cNvGrpSpPr/>
          <p:nvPr/>
        </p:nvGrpSpPr>
        <p:grpSpPr>
          <a:xfrm>
            <a:off x="1217153" y="1363044"/>
            <a:ext cx="7071950" cy="5124828"/>
            <a:chOff x="874253" y="1290215"/>
            <a:chExt cx="7071950" cy="5124828"/>
          </a:xfrm>
        </p:grpSpPr>
        <p:grpSp>
          <p:nvGrpSpPr>
            <p:cNvPr id="15" name="群組 14"/>
            <p:cNvGrpSpPr/>
            <p:nvPr/>
          </p:nvGrpSpPr>
          <p:grpSpPr>
            <a:xfrm>
              <a:off x="889029" y="3763729"/>
              <a:ext cx="6655216" cy="1371600"/>
              <a:chOff x="1638300" y="3422650"/>
              <a:chExt cx="6655216" cy="1371600"/>
            </a:xfrm>
            <a:solidFill>
              <a:srgbClr val="CC6600"/>
            </a:solidFill>
          </p:grpSpPr>
          <p:sp>
            <p:nvSpPr>
              <p:cNvPr id="11" name="圓角矩形 10"/>
              <p:cNvSpPr/>
              <p:nvPr/>
            </p:nvSpPr>
            <p:spPr bwMode="auto">
              <a:xfrm>
                <a:off x="2622549" y="3657600"/>
                <a:ext cx="5670967" cy="901700"/>
              </a:xfrm>
              <a:prstGeom prst="roundRect">
                <a:avLst/>
              </a:prstGeom>
              <a:grpFill/>
              <a:ln w="38100" cap="flat" cmpd="sng" algn="ctr">
                <a:solidFill>
                  <a:srgbClr val="CC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12" name="橢圓 11"/>
              <p:cNvSpPr>
                <a:spLocks noChangeAspect="1"/>
              </p:cNvSpPr>
              <p:nvPr/>
            </p:nvSpPr>
            <p:spPr bwMode="auto">
              <a:xfrm>
                <a:off x="1638300" y="3422650"/>
                <a:ext cx="1371600" cy="1371600"/>
              </a:xfrm>
              <a:prstGeom prst="ellipse">
                <a:avLst/>
              </a:prstGeom>
              <a:grpFill/>
              <a:ln w="38100" cap="flat" cmpd="sng" algn="ctr">
                <a:solidFill>
                  <a:srgbClr val="CC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14" name="圓角矩形 13"/>
              <p:cNvSpPr/>
              <p:nvPr/>
            </p:nvSpPr>
            <p:spPr bwMode="auto">
              <a:xfrm>
                <a:off x="2527300" y="3790950"/>
                <a:ext cx="5612104" cy="673099"/>
              </a:xfrm>
              <a:prstGeom prst="roundRect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13" name="橢圓 12"/>
              <p:cNvSpPr>
                <a:spLocks noChangeAspect="1"/>
              </p:cNvSpPr>
              <p:nvPr/>
            </p:nvSpPr>
            <p:spPr bwMode="auto">
              <a:xfrm>
                <a:off x="1801200" y="3585550"/>
                <a:ext cx="1045800" cy="1045800"/>
              </a:xfrm>
              <a:prstGeom prst="ellips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 flipH="1">
              <a:off x="1051929" y="5043443"/>
              <a:ext cx="6894274" cy="1371600"/>
              <a:chOff x="1638300" y="3422650"/>
              <a:chExt cx="6894274" cy="137160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6" name="圓角矩形 15"/>
              <p:cNvSpPr/>
              <p:nvPr/>
            </p:nvSpPr>
            <p:spPr bwMode="auto">
              <a:xfrm>
                <a:off x="2622550" y="3657600"/>
                <a:ext cx="5910024" cy="901700"/>
              </a:xfrm>
              <a:prstGeom prst="roundRect">
                <a:avLst/>
              </a:prstGeom>
              <a:grpFill/>
              <a:ln w="381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17" name="橢圓 16"/>
              <p:cNvSpPr>
                <a:spLocks noChangeAspect="1"/>
              </p:cNvSpPr>
              <p:nvPr/>
            </p:nvSpPr>
            <p:spPr bwMode="auto">
              <a:xfrm>
                <a:off x="1638300" y="3422650"/>
                <a:ext cx="1371600" cy="1371600"/>
              </a:xfrm>
              <a:prstGeom prst="ellipse">
                <a:avLst/>
              </a:prstGeom>
              <a:grpFill/>
              <a:ln w="381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18" name="圓角矩形 17"/>
              <p:cNvSpPr/>
              <p:nvPr/>
            </p:nvSpPr>
            <p:spPr bwMode="auto">
              <a:xfrm>
                <a:off x="2526325" y="3771900"/>
                <a:ext cx="5872473" cy="673099"/>
              </a:xfrm>
              <a:prstGeom prst="roundRect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19" name="橢圓 18"/>
              <p:cNvSpPr>
                <a:spLocks noChangeAspect="1"/>
              </p:cNvSpPr>
              <p:nvPr/>
            </p:nvSpPr>
            <p:spPr bwMode="auto">
              <a:xfrm>
                <a:off x="1801200" y="3585550"/>
                <a:ext cx="1045800" cy="1045800"/>
              </a:xfrm>
              <a:prstGeom prst="ellips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874253" y="1290215"/>
              <a:ext cx="6669992" cy="1371600"/>
              <a:chOff x="1638300" y="3422650"/>
              <a:chExt cx="6669992" cy="13716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2" name="圓角矩形 21"/>
              <p:cNvSpPr/>
              <p:nvPr/>
            </p:nvSpPr>
            <p:spPr bwMode="auto">
              <a:xfrm>
                <a:off x="2622549" y="3657600"/>
                <a:ext cx="5685743" cy="901700"/>
              </a:xfrm>
              <a:prstGeom prst="roundRect">
                <a:avLst/>
              </a:prstGeom>
              <a:grp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23" name="橢圓 22"/>
              <p:cNvSpPr>
                <a:spLocks noChangeAspect="1"/>
              </p:cNvSpPr>
              <p:nvPr/>
            </p:nvSpPr>
            <p:spPr bwMode="auto">
              <a:xfrm>
                <a:off x="1638300" y="3422650"/>
                <a:ext cx="1371600" cy="1371600"/>
              </a:xfrm>
              <a:prstGeom prst="ellipse">
                <a:avLst/>
              </a:prstGeom>
              <a:grp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24" name="圓角矩形 23"/>
              <p:cNvSpPr/>
              <p:nvPr/>
            </p:nvSpPr>
            <p:spPr bwMode="auto">
              <a:xfrm>
                <a:off x="2526324" y="3771900"/>
                <a:ext cx="5627855" cy="673099"/>
              </a:xfrm>
              <a:prstGeom prst="roundRect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25" name="橢圓 24"/>
              <p:cNvSpPr>
                <a:spLocks noChangeAspect="1"/>
              </p:cNvSpPr>
              <p:nvPr/>
            </p:nvSpPr>
            <p:spPr bwMode="auto">
              <a:xfrm>
                <a:off x="1801200" y="3585550"/>
                <a:ext cx="1045800" cy="1045800"/>
              </a:xfrm>
              <a:prstGeom prst="ellips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</p:grpSp>
        <p:grpSp>
          <p:nvGrpSpPr>
            <p:cNvPr id="26" name="群組 25"/>
            <p:cNvGrpSpPr/>
            <p:nvPr/>
          </p:nvGrpSpPr>
          <p:grpSpPr>
            <a:xfrm flipH="1">
              <a:off x="1022805" y="2556065"/>
              <a:ext cx="6923398" cy="1371600"/>
              <a:chOff x="1638300" y="3422650"/>
              <a:chExt cx="6923398" cy="1371600"/>
            </a:xfrm>
          </p:grpSpPr>
          <p:sp>
            <p:nvSpPr>
              <p:cNvPr id="27" name="圓角矩形 26"/>
              <p:cNvSpPr/>
              <p:nvPr/>
            </p:nvSpPr>
            <p:spPr bwMode="auto">
              <a:xfrm>
                <a:off x="2622550" y="3657600"/>
                <a:ext cx="5939148" cy="901700"/>
              </a:xfrm>
              <a:prstGeom prst="roundRect">
                <a:avLst/>
              </a:prstGeom>
              <a:solidFill>
                <a:srgbClr val="A5002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28" name="橢圓 27"/>
              <p:cNvSpPr>
                <a:spLocks noChangeAspect="1"/>
              </p:cNvSpPr>
              <p:nvPr/>
            </p:nvSpPr>
            <p:spPr bwMode="auto">
              <a:xfrm>
                <a:off x="1638300" y="3422650"/>
                <a:ext cx="1371600" cy="1371600"/>
              </a:xfrm>
              <a:prstGeom prst="ellipse">
                <a:avLst/>
              </a:prstGeom>
              <a:solidFill>
                <a:srgbClr val="A5002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29" name="圓角矩形 28"/>
              <p:cNvSpPr/>
              <p:nvPr/>
            </p:nvSpPr>
            <p:spPr bwMode="auto">
              <a:xfrm>
                <a:off x="2526325" y="3771900"/>
                <a:ext cx="5872473" cy="673099"/>
              </a:xfrm>
              <a:prstGeom prst="roundRect">
                <a:avLst/>
              </a:prstGeom>
              <a:solidFill>
                <a:srgbClr val="A5002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  <p:sp>
            <p:nvSpPr>
              <p:cNvPr id="30" name="橢圓 29"/>
              <p:cNvSpPr>
                <a:spLocks noChangeAspect="1"/>
              </p:cNvSpPr>
              <p:nvPr/>
            </p:nvSpPr>
            <p:spPr bwMode="auto">
              <a:xfrm>
                <a:off x="1801200" y="3585550"/>
                <a:ext cx="1045800" cy="1045800"/>
              </a:xfrm>
              <a:prstGeom prst="ellipse">
                <a:avLst/>
              </a:prstGeom>
              <a:solidFill>
                <a:srgbClr val="A5002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2058301" y="1643149"/>
              <a:ext cx="52021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Building Environment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185705" y="3008327"/>
              <a:ext cx="55517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Distributed Intrusion Detection Component</a:t>
              </a:r>
              <a:endParaRPr lang="en-US" altLang="zh-TW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109593" y="4121522"/>
              <a:ext cx="454452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Security </a:t>
              </a:r>
              <a:r>
                <a:rPr lang="en-US" altLang="zh-TW" sz="3600" dirty="0" smtClean="0">
                  <a:solidFill>
                    <a:schemeClr val="bg1"/>
                  </a:solidFill>
                </a:rPr>
                <a:t>Agent</a:t>
              </a:r>
              <a:endParaRPr lang="en-US" altLang="zh-TW" sz="3600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78670" y="5406075"/>
              <a:ext cx="52926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600" dirty="0">
                  <a:solidFill>
                    <a:schemeClr val="bg1"/>
                  </a:solidFill>
                </a:rPr>
                <a:t>Centralized Control Server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01932" y="1560515"/>
              <a:ext cx="64419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4800" b="1" dirty="0" smtClean="0">
                  <a:solidFill>
                    <a:schemeClr val="bg1"/>
                  </a:solidFill>
                </a:rPr>
                <a:t>1</a:t>
              </a:r>
              <a:endParaRPr lang="en-US" altLang="zh-TW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938307" y="2828384"/>
              <a:ext cx="64419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4800" b="1" dirty="0" smtClean="0">
                  <a:solidFill>
                    <a:schemeClr val="bg1"/>
                  </a:solidFill>
                </a:rPr>
                <a:t>2</a:t>
              </a:r>
              <a:endParaRPr lang="en-US" altLang="zh-TW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38307" y="5313743"/>
              <a:ext cx="64419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4800" b="1" dirty="0" smtClean="0">
                  <a:solidFill>
                    <a:schemeClr val="bg1"/>
                  </a:solidFill>
                </a:rPr>
                <a:t>4</a:t>
              </a:r>
              <a:endParaRPr lang="en-US" altLang="zh-TW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39761" y="4053079"/>
              <a:ext cx="64419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4800" b="1" dirty="0" smtClean="0">
                  <a:solidFill>
                    <a:schemeClr val="bg1"/>
                  </a:solidFill>
                </a:rPr>
                <a:t>3</a:t>
              </a:r>
              <a:endParaRPr lang="en-US" altLang="zh-TW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日期版面配置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59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Building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2" y="1336675"/>
            <a:ext cx="6467475" cy="5200650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21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Openvswitch</a:t>
            </a:r>
            <a:r>
              <a:rPr lang="en-US" altLang="zh-TW" dirty="0" smtClean="0"/>
              <a:t> - </a:t>
            </a:r>
            <a:r>
              <a:rPr lang="en-US" altLang="zh-TW" dirty="0" err="1" smtClean="0"/>
              <a:t>sFlow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4" y="2072598"/>
            <a:ext cx="8440872" cy="3437540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6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solidFill>
                  <a:schemeClr val="accent6"/>
                </a:solidFill>
              </a:rPr>
              <a:t>Distributed Intrusion Detection </a:t>
            </a:r>
            <a:r>
              <a:rPr lang="en-US" altLang="zh-TW" dirty="0" smtClean="0">
                <a:solidFill>
                  <a:schemeClr val="accent6"/>
                </a:solidFill>
              </a:rPr>
              <a:t>Component</a:t>
            </a:r>
            <a:endParaRPr lang="en-US" altLang="zh-TW" dirty="0">
              <a:solidFill>
                <a:schemeClr val="accent6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Analysis Engine</a:t>
            </a:r>
          </a:p>
          <a:p>
            <a:pPr lvl="1"/>
            <a:r>
              <a:rPr lang="en-US" altLang="zh-TW" dirty="0" err="1"/>
              <a:t>Suricata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 err="1"/>
              <a:t>Oinkmaster</a:t>
            </a:r>
            <a:endParaRPr lang="en-US" altLang="zh-TW" dirty="0"/>
          </a:p>
          <a:p>
            <a:r>
              <a:rPr lang="en-US" altLang="zh-TW" dirty="0"/>
              <a:t>Collaborative </a:t>
            </a:r>
            <a:r>
              <a:rPr lang="en-US" altLang="zh-TW" dirty="0" smtClean="0"/>
              <a:t>Agent</a:t>
            </a:r>
          </a:p>
          <a:p>
            <a:pPr lvl="1"/>
            <a:r>
              <a:rPr lang="en-US" altLang="zh-TW" dirty="0" smtClean="0"/>
              <a:t>Written </a:t>
            </a:r>
            <a:r>
              <a:rPr lang="en-US" altLang="zh-TW" dirty="0"/>
              <a:t>in Python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2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IDS alert File</a:t>
            </a:r>
          </a:p>
          <a:p>
            <a:pPr lvl="1"/>
            <a:r>
              <a:rPr lang="en-US" altLang="zh-TW" dirty="0"/>
              <a:t>/</a:t>
            </a:r>
            <a:r>
              <a:rPr lang="en-US" altLang="zh-TW" dirty="0" err="1"/>
              <a:t>var</a:t>
            </a:r>
            <a:r>
              <a:rPr lang="en-US" altLang="zh-TW" dirty="0"/>
              <a:t>/log/</a:t>
            </a:r>
            <a:r>
              <a:rPr lang="en-US" altLang="zh-TW" dirty="0" err="1"/>
              <a:t>suricata</a:t>
            </a:r>
            <a:r>
              <a:rPr lang="en-US" altLang="zh-TW" dirty="0"/>
              <a:t>/fast.log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192882" lvl="1" indent="0">
              <a:buNone/>
            </a:pPr>
            <a:endParaRPr lang="en-US" altLang="zh-TW" dirty="0"/>
          </a:p>
          <a:p>
            <a:pPr marL="192882" lvl="1" indent="0">
              <a:buNone/>
            </a:pPr>
            <a:endParaRPr lang="en-US" altLang="zh-TW" dirty="0"/>
          </a:p>
          <a:p>
            <a:r>
              <a:rPr lang="en-US" altLang="zh-TW" dirty="0"/>
              <a:t>Alert parser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7" y="2301690"/>
            <a:ext cx="8915400" cy="12477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7" y="4168881"/>
            <a:ext cx="8915400" cy="1476375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57200" y="234085"/>
            <a:ext cx="8229600" cy="985116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chemeClr val="accent6"/>
                </a:solidFill>
              </a:rPr>
              <a:t>Distributed Intrusion Detection </a:t>
            </a:r>
            <a:r>
              <a:rPr lang="en-US" altLang="zh-TW" dirty="0" smtClean="0">
                <a:solidFill>
                  <a:schemeClr val="accent6"/>
                </a:solidFill>
              </a:rPr>
              <a:t>Component</a:t>
            </a:r>
            <a:endParaRPr lang="en-US" altLang="zh-TW" dirty="0">
              <a:solidFill>
                <a:schemeClr val="accent6"/>
              </a:solidFill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62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Security </a:t>
            </a:r>
            <a:r>
              <a:rPr lang="en-US" altLang="zh-TW" dirty="0" smtClean="0"/>
              <a:t>Agent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Rule Downloader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Command generator</a:t>
            </a:r>
          </a:p>
          <a:p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2" y="1949072"/>
            <a:ext cx="8147298" cy="21430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01" y="4571970"/>
            <a:ext cx="8741979" cy="1791566"/>
          </a:xfrm>
          <a:prstGeom prst="rect">
            <a:avLst/>
          </a:prstGeom>
        </p:spPr>
      </p:pic>
      <p:sp>
        <p:nvSpPr>
          <p:cNvPr id="7" name="日期版面配置區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0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Centralized Control </a:t>
            </a:r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4000" dirty="0" smtClean="0"/>
              <a:t>Portal</a:t>
            </a:r>
            <a:endParaRPr lang="en-US" altLang="zh-TW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17" y="1239944"/>
            <a:ext cx="5772150" cy="5143500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52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r>
              <a:rPr lang="en-US" altLang="zh-TW" dirty="0"/>
              <a:t>Background &amp; Related Work</a:t>
            </a:r>
          </a:p>
          <a:p>
            <a:r>
              <a:rPr lang="en-US" altLang="zh-TW" dirty="0"/>
              <a:t>Attack Model</a:t>
            </a:r>
          </a:p>
          <a:p>
            <a:r>
              <a:rPr lang="en-US" altLang="zh-TW" dirty="0"/>
              <a:t>Design Architecture &amp; Implementation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Analysis</a:t>
            </a:r>
          </a:p>
          <a:p>
            <a:r>
              <a:rPr lang="en-US" altLang="zh-TW" dirty="0"/>
              <a:t>Conclusion</a:t>
            </a:r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9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Architecture </a:t>
            </a:r>
            <a:r>
              <a:rPr lang="en-US" altLang="zh-TW" dirty="0" smtClean="0"/>
              <a:t>Analysis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Security </a:t>
            </a:r>
            <a:r>
              <a:rPr lang="en-US" altLang="zh-TW" dirty="0" smtClean="0"/>
              <a:t>Analysis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Performance </a:t>
            </a:r>
            <a:r>
              <a:rPr lang="en-US" altLang="zh-TW" dirty="0"/>
              <a:t>Analysis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5" b="3879"/>
          <a:stretch/>
        </p:blipFill>
        <p:spPr>
          <a:xfrm>
            <a:off x="4071194" y="2890944"/>
            <a:ext cx="5072806" cy="3598756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77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Cloud Network Security</a:t>
            </a:r>
          </a:p>
          <a:p>
            <a:pPr lvl="1"/>
            <a:r>
              <a:rPr lang="en-US" altLang="zh-TW" dirty="0" smtClean="0"/>
              <a:t>Firewall, Intrusion </a:t>
            </a:r>
            <a:r>
              <a:rPr lang="en-US" altLang="zh-TW" dirty="0"/>
              <a:t>Detection/Prevention </a:t>
            </a:r>
            <a:r>
              <a:rPr lang="en-US" altLang="zh-TW" dirty="0" smtClean="0"/>
              <a:t>System.</a:t>
            </a:r>
          </a:p>
          <a:p>
            <a:pPr lvl="2"/>
            <a:r>
              <a:rPr lang="en-US" altLang="zh-TW" dirty="0" smtClean="0"/>
              <a:t>Traditional </a:t>
            </a:r>
            <a:r>
              <a:rPr lang="en-US" altLang="zh-TW" dirty="0"/>
              <a:t>architecture is not </a:t>
            </a:r>
            <a:r>
              <a:rPr lang="en-US" altLang="zh-TW" dirty="0" smtClean="0"/>
              <a:t>enough.</a:t>
            </a:r>
          </a:p>
          <a:p>
            <a:r>
              <a:rPr lang="en-US" altLang="zh-TW" dirty="0" smtClean="0"/>
              <a:t>Limitations </a:t>
            </a:r>
            <a:r>
              <a:rPr lang="en-US" altLang="zh-TW" dirty="0"/>
              <a:t>of the </a:t>
            </a:r>
            <a:r>
              <a:rPr lang="en-US" altLang="zh-TW" dirty="0" smtClean="0"/>
              <a:t>existing architectures:</a:t>
            </a:r>
          </a:p>
          <a:p>
            <a:pPr marL="535782" lvl="1" indent="-342900"/>
            <a:r>
              <a:rPr lang="en-US" altLang="zh-TW" dirty="0" smtClean="0"/>
              <a:t>Need </a:t>
            </a:r>
            <a:r>
              <a:rPr lang="en-US" altLang="zh-TW" dirty="0"/>
              <a:t>to </a:t>
            </a:r>
            <a:r>
              <a:rPr lang="en-US" altLang="zh-TW" dirty="0" smtClean="0"/>
              <a:t>install additional </a:t>
            </a:r>
            <a:r>
              <a:rPr lang="en-US" altLang="zh-TW" dirty="0"/>
              <a:t>software on the </a:t>
            </a:r>
            <a:r>
              <a:rPr lang="en-US" altLang="zh-TW" dirty="0" smtClean="0"/>
              <a:t>user’s VM.</a:t>
            </a:r>
          </a:p>
          <a:p>
            <a:pPr marL="704553" lvl="2" indent="-342900"/>
            <a:r>
              <a:rPr lang="en-US" altLang="zh-TW" dirty="0" smtClean="0"/>
              <a:t>Privacy </a:t>
            </a:r>
            <a:r>
              <a:rPr lang="en-US" altLang="zh-TW" dirty="0"/>
              <a:t>issues</a:t>
            </a:r>
            <a:endParaRPr lang="en-US" altLang="zh-TW" dirty="0" smtClean="0"/>
          </a:p>
          <a:p>
            <a:pPr marL="535782" lvl="1" indent="-342900"/>
            <a:r>
              <a:rPr lang="en-US" altLang="zh-TW" dirty="0" smtClean="0"/>
              <a:t>Position </a:t>
            </a:r>
            <a:r>
              <a:rPr lang="en-US" altLang="zh-TW" dirty="0"/>
              <a:t>of the IDS is </a:t>
            </a:r>
            <a:r>
              <a:rPr lang="en-US" altLang="zh-TW" dirty="0" smtClean="0"/>
              <a:t>fixed.</a:t>
            </a:r>
          </a:p>
          <a:p>
            <a:pPr marL="704553" lvl="2" indent="-342900"/>
            <a:r>
              <a:rPr lang="en-US" altLang="zh-TW" dirty="0" smtClean="0"/>
              <a:t>Poor Flexibility</a:t>
            </a:r>
          </a:p>
          <a:p>
            <a:pPr marL="535782" lvl="1" indent="-342900"/>
            <a:r>
              <a:rPr lang="en-US" altLang="zh-TW" dirty="0" smtClean="0"/>
              <a:t>Amount of IDS is fixed.</a:t>
            </a:r>
          </a:p>
          <a:p>
            <a:pPr marL="704553" lvl="2" indent="-342900"/>
            <a:r>
              <a:rPr lang="en-US" altLang="zh-TW" dirty="0" smtClean="0"/>
              <a:t>Poor Scalability</a:t>
            </a:r>
          </a:p>
          <a:p>
            <a:pPr marL="535782" lvl="1" indent="-342900"/>
            <a:r>
              <a:rPr lang="en-US" altLang="zh-TW" dirty="0" smtClean="0"/>
              <a:t>Single Points of Failure.</a:t>
            </a:r>
          </a:p>
          <a:p>
            <a:pPr marL="704553" lvl="2" indent="-342900"/>
            <a:r>
              <a:rPr lang="en-US" altLang="zh-TW" dirty="0" smtClean="0"/>
              <a:t>Poor </a:t>
            </a:r>
            <a:r>
              <a:rPr lang="en-US" altLang="zh-TW" dirty="0"/>
              <a:t>Availability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71517" y="3536044"/>
            <a:ext cx="4335862" cy="294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7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</a:t>
            </a:r>
            <a:r>
              <a:rPr lang="en-US" altLang="zh-TW" dirty="0" smtClean="0"/>
              <a:t>Analysis</a:t>
            </a:r>
            <a:endParaRPr lang="zh-TW" altLang="en-US" dirty="0"/>
          </a:p>
        </p:txBody>
      </p:sp>
      <p:pic>
        <p:nvPicPr>
          <p:cNvPr id="32" name="內容版面配置區 3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3098172"/>
            <a:ext cx="4167349" cy="3432906"/>
          </a:xfrm>
        </p:spPr>
      </p:pic>
      <p:sp>
        <p:nvSpPr>
          <p:cNvPr id="35" name="內容版面配置區 2"/>
          <p:cNvSpPr txBox="1">
            <a:spLocks/>
          </p:cNvSpPr>
          <p:nvPr/>
        </p:nvSpPr>
        <p:spPr bwMode="auto">
          <a:xfrm>
            <a:off x="457200" y="1456568"/>
            <a:ext cx="8229600" cy="466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44661" indent="-14466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kumimoji="1" sz="2400" baseline="0">
                <a:solidFill>
                  <a:srgbClr val="660066"/>
                </a:solidFill>
                <a:latin typeface="Arial" panose="020B0604020202020204" pitchFamily="34" charset="0"/>
                <a:ea typeface="標楷體" panose="03000509000000000000" pitchFamily="65" charset="-120"/>
                <a:cs typeface="+mn-cs"/>
              </a:defRPr>
            </a:lvl1pPr>
            <a:lvl2pPr marL="313433" indent="-120551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1" sz="2000" baseline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482204" indent="-9644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aseline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675085" indent="-9644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200" baseline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867966" indent="-9644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200" baseline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1060847" indent="-9644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844">
                <a:solidFill>
                  <a:srgbClr val="FF4141"/>
                </a:solidFill>
                <a:latin typeface="+mn-lt"/>
                <a:ea typeface="+mn-ea"/>
              </a:defRPr>
            </a:lvl6pPr>
            <a:lvl7pPr marL="1253729" indent="-9644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844">
                <a:solidFill>
                  <a:srgbClr val="FF4141"/>
                </a:solidFill>
                <a:latin typeface="+mn-lt"/>
                <a:ea typeface="+mn-ea"/>
              </a:defRPr>
            </a:lvl7pPr>
            <a:lvl8pPr marL="1446610" indent="-9644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844">
                <a:solidFill>
                  <a:srgbClr val="FF4141"/>
                </a:solidFill>
                <a:latin typeface="+mn-lt"/>
                <a:ea typeface="+mn-ea"/>
              </a:defRPr>
            </a:lvl8pPr>
            <a:lvl9pPr marL="1639491" indent="-9644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844">
                <a:solidFill>
                  <a:srgbClr val="FF4141"/>
                </a:solidFill>
                <a:latin typeface="+mn-lt"/>
                <a:ea typeface="+mn-ea"/>
              </a:defRPr>
            </a:lvl9pPr>
          </a:lstStyle>
          <a:p>
            <a:pPr marL="367010" indent="-342900"/>
            <a:r>
              <a:rPr lang="en-US" altLang="zh-TW" dirty="0"/>
              <a:t>Need to install additional software on the user’s </a:t>
            </a:r>
            <a:r>
              <a:rPr lang="en-US" altLang="zh-TW" dirty="0" smtClean="0"/>
              <a:t>VM?</a:t>
            </a:r>
            <a:endParaRPr lang="en-US" altLang="zh-TW" dirty="0"/>
          </a:p>
          <a:p>
            <a:pPr marL="535782" lvl="1" indent="-342900"/>
            <a:r>
              <a:rPr lang="en-US" altLang="zh-TW" dirty="0" smtClean="0"/>
              <a:t>Do not need to install </a:t>
            </a:r>
            <a:r>
              <a:rPr lang="en-US" altLang="zh-TW" dirty="0"/>
              <a:t>additional </a:t>
            </a:r>
            <a:r>
              <a:rPr lang="en-US" altLang="zh-TW" dirty="0" smtClean="0"/>
              <a:t> software on </a:t>
            </a:r>
            <a:r>
              <a:rPr lang="en-US" altLang="zh-TW" dirty="0" smtClean="0"/>
              <a:t>the user’s </a:t>
            </a:r>
            <a:r>
              <a:rPr lang="en-US" altLang="zh-TW" dirty="0" err="1" smtClean="0"/>
              <a:t>vm</a:t>
            </a:r>
            <a:r>
              <a:rPr lang="en-US" altLang="zh-TW" dirty="0" smtClean="0"/>
              <a:t>.</a:t>
            </a:r>
          </a:p>
          <a:p>
            <a:pPr marL="367010" indent="-342900"/>
            <a:r>
              <a:rPr lang="en-US" altLang="zh-TW" dirty="0" smtClean="0"/>
              <a:t>Position of the IDS is fixed?</a:t>
            </a:r>
          </a:p>
          <a:p>
            <a:pPr marL="535782" lvl="1" indent="-342900"/>
            <a:r>
              <a:rPr lang="en-US" altLang="zh-TW" dirty="0" smtClean="0"/>
              <a:t>Hypervisor, Physical Machine, Virtual Machine.</a:t>
            </a:r>
            <a:endParaRPr lang="en-US" altLang="zh-TW" dirty="0"/>
          </a:p>
          <a:p>
            <a:pPr marL="367010" indent="-342900"/>
            <a:r>
              <a:rPr lang="en-US" altLang="zh-TW" dirty="0"/>
              <a:t>Amount of IDS is </a:t>
            </a:r>
            <a:r>
              <a:rPr lang="en-US" altLang="zh-TW" dirty="0" smtClean="0"/>
              <a:t>fixed?</a:t>
            </a:r>
            <a:endParaRPr lang="en-US" altLang="zh-TW" dirty="0"/>
          </a:p>
          <a:p>
            <a:pPr marL="535782" lvl="1" indent="-342900"/>
            <a:r>
              <a:rPr lang="en-US" altLang="zh-TW" dirty="0" smtClean="0"/>
              <a:t>[1,</a:t>
            </a:r>
            <a:r>
              <a:rPr lang="zh-TW" altLang="en-US" dirty="0" smtClean="0"/>
              <a:t> </a:t>
            </a:r>
            <a:r>
              <a:rPr lang="en-US" altLang="zh-TW" dirty="0" smtClean="0"/>
              <a:t># of Computing Machines)</a:t>
            </a:r>
          </a:p>
          <a:p>
            <a:pPr marL="535782" lvl="1" indent="-342900"/>
            <a:r>
              <a:rPr lang="en-US" altLang="zh-TW" dirty="0"/>
              <a:t>A DIDC </a:t>
            </a:r>
            <a:r>
              <a:rPr lang="zh-TW" altLang="en-US" dirty="0"/>
              <a:t>↔ </a:t>
            </a:r>
            <a:r>
              <a:rPr lang="en-US" altLang="zh-TW" dirty="0"/>
              <a:t>A Autonomous zone</a:t>
            </a:r>
            <a:r>
              <a:rPr lang="en-US" altLang="zh-TW" dirty="0" smtClean="0"/>
              <a:t>.</a:t>
            </a:r>
          </a:p>
          <a:p>
            <a:pPr marL="367010" indent="-342900"/>
            <a:r>
              <a:rPr lang="en-US" altLang="zh-TW" dirty="0" smtClean="0"/>
              <a:t>Single </a:t>
            </a:r>
            <a:r>
              <a:rPr lang="en-US" altLang="zh-TW" dirty="0"/>
              <a:t>Points of </a:t>
            </a:r>
            <a:r>
              <a:rPr lang="en-US" altLang="zh-TW" dirty="0" smtClean="0"/>
              <a:t>Failure?</a:t>
            </a:r>
            <a:endParaRPr lang="en-US" altLang="zh-TW" dirty="0"/>
          </a:p>
          <a:p>
            <a:pPr marL="535782" lvl="1" indent="-342900"/>
            <a:r>
              <a:rPr lang="en-US" altLang="zh-TW" dirty="0" smtClean="0"/>
              <a:t>Security agents </a:t>
            </a:r>
            <a:r>
              <a:rPr lang="zh-TW" altLang="en-US" dirty="0" smtClean="0"/>
              <a:t>→ </a:t>
            </a:r>
            <a:r>
              <a:rPr lang="en-US" altLang="zh-TW" dirty="0" smtClean="0"/>
              <a:t>local DB </a:t>
            </a:r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2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</a:t>
            </a:r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00" y="1311132"/>
            <a:ext cx="6157494" cy="5072312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Security Analysis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Tool</a:t>
            </a:r>
          </a:p>
          <a:p>
            <a:pPr lvl="1"/>
            <a:r>
              <a:rPr lang="en-US" altLang="zh-TW" dirty="0" err="1" smtClean="0"/>
              <a:t>DDoSim</a:t>
            </a:r>
            <a:r>
              <a:rPr lang="en-US" altLang="zh-TW" dirty="0" smtClean="0"/>
              <a:t> and </a:t>
            </a:r>
            <a:r>
              <a:rPr lang="en-US" altLang="zh-TW" dirty="0"/>
              <a:t>Hping3 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0" y="1394911"/>
            <a:ext cx="5401056" cy="49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1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Security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Victim receives lots of TCP SYN requests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17571" b="35042"/>
          <a:stretch/>
        </p:blipFill>
        <p:spPr>
          <a:xfrm>
            <a:off x="961937" y="1820426"/>
            <a:ext cx="7521575" cy="4677532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1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Security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Malicious flow is detected by DAGS.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Malicious flow is blocked by </a:t>
            </a:r>
            <a:r>
              <a:rPr lang="en-US" altLang="zh-TW" dirty="0" smtClean="0"/>
              <a:t>Server.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7" y="1871076"/>
            <a:ext cx="7781925" cy="17134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7" y="4099124"/>
            <a:ext cx="7581900" cy="2152650"/>
          </a:xfrm>
          <a:prstGeom prst="rect">
            <a:avLst/>
          </a:prstGeom>
        </p:spPr>
      </p:pic>
      <p:sp>
        <p:nvSpPr>
          <p:cNvPr id="7" name="日期版面配置區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19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Performance Analysis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iperf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tool </a:t>
            </a:r>
            <a:r>
              <a:rPr lang="en-US" altLang="zh-TW" dirty="0" smtClean="0"/>
              <a:t>that measures </a:t>
            </a:r>
            <a:r>
              <a:rPr lang="en-US" altLang="zh-TW" dirty="0"/>
              <a:t>maximum </a:t>
            </a:r>
            <a:r>
              <a:rPr lang="en-US" altLang="zh-TW" dirty="0" smtClean="0"/>
              <a:t>TCP bandwidth</a:t>
            </a:r>
            <a:r>
              <a:rPr lang="en-US" altLang="zh-TW" dirty="0"/>
              <a:t>, </a:t>
            </a:r>
            <a:r>
              <a:rPr lang="en-US" altLang="zh-TW" dirty="0" smtClean="0"/>
              <a:t>allows the </a:t>
            </a:r>
            <a:r>
              <a:rPr lang="en-US" altLang="zh-TW" dirty="0"/>
              <a:t>tuning of various parameters and UDP characteristics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Two types:</a:t>
            </a:r>
          </a:p>
          <a:p>
            <a:pPr marL="625972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TW" dirty="0"/>
              <a:t>Within the same Physical machine. </a:t>
            </a:r>
            <a:endParaRPr lang="en-US" altLang="zh-TW" dirty="0" smtClean="0"/>
          </a:p>
          <a:p>
            <a:pPr marL="625972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TW" dirty="0" smtClean="0"/>
              <a:t>Across </a:t>
            </a:r>
            <a:r>
              <a:rPr lang="en-US" altLang="zh-TW" dirty="0"/>
              <a:t>Physical </a:t>
            </a:r>
            <a:r>
              <a:rPr lang="en-US" altLang="zh-TW" dirty="0" smtClean="0"/>
              <a:t>machine.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2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Performance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67" y="1857593"/>
            <a:ext cx="6485608" cy="3925499"/>
          </a:xfrm>
          <a:prstGeom prst="rect">
            <a:avLst/>
          </a:prstGeom>
        </p:spPr>
      </p:pic>
      <p:sp>
        <p:nvSpPr>
          <p:cNvPr id="6" name="日期版面配置區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2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Performance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96" y="1984183"/>
            <a:ext cx="6485608" cy="3925499"/>
          </a:xfrm>
          <a:prstGeom prst="rect">
            <a:avLst/>
          </a:prstGeom>
        </p:spPr>
      </p:pic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05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r>
              <a:rPr lang="en-US" altLang="zh-TW" dirty="0"/>
              <a:t>Background &amp; Related Work</a:t>
            </a:r>
          </a:p>
          <a:p>
            <a:r>
              <a:rPr lang="en-US" altLang="zh-TW" dirty="0"/>
              <a:t>Attack Model</a:t>
            </a:r>
          </a:p>
          <a:p>
            <a:r>
              <a:rPr lang="en-US" altLang="zh-TW" dirty="0"/>
              <a:t>Design Architecture &amp; Implementation</a:t>
            </a:r>
          </a:p>
          <a:p>
            <a:r>
              <a:rPr lang="en-US" altLang="zh-TW" dirty="0"/>
              <a:t>Analysis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Conclusion</a:t>
            </a:r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4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DAGS </a:t>
            </a:r>
            <a:r>
              <a:rPr lang="en-US" altLang="zh-TW" dirty="0" smtClean="0"/>
              <a:t>is a </a:t>
            </a:r>
            <a:r>
              <a:rPr lang="en-US" altLang="zh-TW" dirty="0">
                <a:solidFill>
                  <a:schemeClr val="accent6"/>
                </a:solidFill>
              </a:rPr>
              <a:t>distributed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chemeClr val="accent6"/>
                </a:solidFill>
              </a:rPr>
              <a:t>autonomous</a:t>
            </a:r>
            <a:r>
              <a:rPr lang="en-US" altLang="zh-TW" dirty="0"/>
              <a:t> Intrusion Detection system that can detect and </a:t>
            </a:r>
            <a:r>
              <a:rPr lang="en-US" altLang="zh-TW" dirty="0" smtClean="0"/>
              <a:t>block malicious </a:t>
            </a:r>
            <a:r>
              <a:rPr lang="en-US" altLang="zh-TW" dirty="0"/>
              <a:t>traffic automatically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It is a </a:t>
            </a:r>
            <a:r>
              <a:rPr lang="en-US" altLang="zh-TW" dirty="0">
                <a:solidFill>
                  <a:schemeClr val="accent6"/>
                </a:solidFill>
              </a:rPr>
              <a:t>simple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6"/>
                </a:solidFill>
              </a:rPr>
              <a:t>efficient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6"/>
                </a:solidFill>
              </a:rPr>
              <a:t>flexible</a:t>
            </a:r>
            <a:r>
              <a:rPr lang="en-US" altLang="zh-TW" dirty="0"/>
              <a:t>, and </a:t>
            </a:r>
            <a:r>
              <a:rPr lang="en-US" altLang="zh-TW" dirty="0">
                <a:solidFill>
                  <a:schemeClr val="accent6"/>
                </a:solidFill>
              </a:rPr>
              <a:t>scalable</a:t>
            </a:r>
            <a:r>
              <a:rPr lang="en-US" altLang="zh-TW" dirty="0"/>
              <a:t> solution that can make </a:t>
            </a:r>
            <a:r>
              <a:rPr lang="en-US" altLang="zh-TW" dirty="0" smtClean="0"/>
              <a:t>the cloud </a:t>
            </a:r>
            <a:r>
              <a:rPr lang="en-US" altLang="zh-TW" dirty="0"/>
              <a:t>more secure.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9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Implement </a:t>
            </a:r>
            <a:r>
              <a:rPr lang="en-US" altLang="zh-TW" dirty="0"/>
              <a:t>a system called Distributed and Autonomous Guard System (DAGS) to solve the security </a:t>
            </a:r>
            <a:r>
              <a:rPr lang="en-US" altLang="zh-TW" dirty="0" smtClean="0"/>
              <a:t>issues in </a:t>
            </a:r>
            <a:r>
              <a:rPr lang="en-US" altLang="zh-TW" dirty="0"/>
              <a:t>cloud environments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Distributed Intrusion Detection System </a:t>
            </a:r>
            <a:r>
              <a:rPr lang="en-US" altLang="zh-TW" dirty="0" smtClean="0"/>
              <a:t>Management</a:t>
            </a:r>
          </a:p>
          <a:p>
            <a:pPr lvl="1"/>
            <a:r>
              <a:rPr lang="en-US" altLang="zh-TW" dirty="0"/>
              <a:t>No need to install additional software on the </a:t>
            </a:r>
            <a:r>
              <a:rPr lang="en-US" altLang="zh-TW" dirty="0" smtClean="0"/>
              <a:t>user’s </a:t>
            </a:r>
            <a:r>
              <a:rPr lang="en-US" altLang="zh-TW" dirty="0"/>
              <a:t>virtual </a:t>
            </a:r>
            <a:r>
              <a:rPr lang="en-US" altLang="zh-TW" dirty="0" smtClean="0"/>
              <a:t>machine</a:t>
            </a:r>
          </a:p>
          <a:p>
            <a:pPr lvl="1"/>
            <a:r>
              <a:rPr lang="en-US" altLang="zh-TW" dirty="0" smtClean="0"/>
              <a:t>A Centralized Control Server</a:t>
            </a:r>
          </a:p>
          <a:p>
            <a:pPr lvl="1"/>
            <a:r>
              <a:rPr lang="en-US" altLang="zh-TW" dirty="0"/>
              <a:t>Autonomous Execution (Avoiding Single Points of Failure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A Majority Judgment Mechanism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95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</a:t>
            </a:r>
            <a:r>
              <a:rPr lang="zh-TW" altLang="en-US" dirty="0"/>
              <a:t> </a:t>
            </a:r>
            <a:r>
              <a:rPr lang="en-US" altLang="zh-TW" dirty="0" smtClean="0"/>
              <a:t>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Support more security problems.</a:t>
            </a:r>
          </a:p>
          <a:p>
            <a:r>
              <a:rPr lang="en-US" altLang="zh-TW" dirty="0"/>
              <a:t>Support more analysis </a:t>
            </a:r>
            <a:r>
              <a:rPr lang="en-US" altLang="zh-TW" dirty="0" smtClean="0"/>
              <a:t>engines </a:t>
            </a:r>
            <a:r>
              <a:rPr lang="en-US" altLang="zh-TW" dirty="0"/>
              <a:t>(IDS).</a:t>
            </a:r>
          </a:p>
          <a:p>
            <a:r>
              <a:rPr lang="en-US" altLang="zh-TW" dirty="0"/>
              <a:t>Support more open source cloud platform.</a:t>
            </a:r>
          </a:p>
          <a:p>
            <a:pPr lvl="1"/>
            <a:r>
              <a:rPr lang="en-US" altLang="zh-TW" dirty="0" err="1" smtClean="0"/>
              <a:t>CloudStack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OpenNebula</a:t>
            </a:r>
            <a:r>
              <a:rPr lang="en-US" altLang="zh-TW" dirty="0" smtClean="0"/>
              <a:t>, etc.</a:t>
            </a:r>
            <a:endParaRPr lang="en-US" altLang="zh-TW" dirty="0"/>
          </a:p>
          <a:p>
            <a:r>
              <a:rPr lang="en-US" altLang="zh-TW" dirty="0"/>
              <a:t>Add additional functionality.</a:t>
            </a:r>
          </a:p>
          <a:p>
            <a:pPr lvl="1"/>
            <a:r>
              <a:rPr lang="en-US" altLang="zh-TW" dirty="0"/>
              <a:t>For example, event report, virtual machine status monitor.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25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3100" y="3145669"/>
            <a:ext cx="8229600" cy="740532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5400" dirty="0" smtClean="0">
                <a:solidFill>
                  <a:schemeClr val="accent6"/>
                </a:solidFill>
              </a:rPr>
              <a:t>Thank </a:t>
            </a:r>
            <a:r>
              <a:rPr lang="en-US" altLang="zh-TW" sz="5400" dirty="0">
                <a:solidFill>
                  <a:schemeClr val="accent6"/>
                </a:solidFill>
              </a:rPr>
              <a:t>you for </a:t>
            </a:r>
            <a:r>
              <a:rPr lang="en-US" altLang="zh-TW" sz="5400" dirty="0" smtClean="0">
                <a:solidFill>
                  <a:schemeClr val="accent6"/>
                </a:solidFill>
              </a:rPr>
              <a:t>listening.</a:t>
            </a:r>
            <a:endParaRPr lang="zh-TW" altLang="en-US" sz="5400" dirty="0">
              <a:solidFill>
                <a:schemeClr val="accent6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08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zh-TW" sz="6000" dirty="0" smtClean="0"/>
              <a:t>Appendix</a:t>
            </a:r>
            <a:r>
              <a:rPr lang="en-US" altLang="zh-TW" sz="6000" dirty="0"/>
              <a:t> </a:t>
            </a:r>
            <a:endParaRPr lang="zh-TW" altLang="en-US" sz="600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61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</a:t>
            </a:r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673"/>
            <a:ext cx="9144000" cy="452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9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5626100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626100"/>
            <a:ext cx="1143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5" y="5635625"/>
            <a:ext cx="1143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3" y="5626100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Line 5"/>
          <p:cNvSpPr>
            <a:spLocks noChangeShapeType="1"/>
          </p:cNvSpPr>
          <p:nvPr/>
        </p:nvSpPr>
        <p:spPr bwMode="auto">
          <a:xfrm flipH="1">
            <a:off x="1303338" y="4786313"/>
            <a:ext cx="536575" cy="965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9223" name="Line 6"/>
          <p:cNvSpPr>
            <a:spLocks noChangeShapeType="1"/>
          </p:cNvSpPr>
          <p:nvPr/>
        </p:nvSpPr>
        <p:spPr bwMode="auto">
          <a:xfrm flipH="1">
            <a:off x="2714625" y="4776788"/>
            <a:ext cx="28416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9224" name="Line 7"/>
          <p:cNvSpPr>
            <a:spLocks noChangeShapeType="1"/>
          </p:cNvSpPr>
          <p:nvPr/>
        </p:nvSpPr>
        <p:spPr bwMode="auto">
          <a:xfrm>
            <a:off x="4286250" y="4786313"/>
            <a:ext cx="12541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9225" name="Line 8"/>
          <p:cNvSpPr>
            <a:spLocks noChangeShapeType="1"/>
          </p:cNvSpPr>
          <p:nvPr/>
        </p:nvSpPr>
        <p:spPr bwMode="auto">
          <a:xfrm>
            <a:off x="5643563" y="4803775"/>
            <a:ext cx="223837" cy="97313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9226" name="Rectangle 9"/>
          <p:cNvSpPr>
            <a:spLocks/>
          </p:cNvSpPr>
          <p:nvPr/>
        </p:nvSpPr>
        <p:spPr bwMode="auto">
          <a:xfrm>
            <a:off x="7524751" y="2577306"/>
            <a:ext cx="14112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sz="2700" dirty="0">
                <a:solidFill>
                  <a:srgbClr val="163F88"/>
                </a:solidFill>
                <a:latin typeface="Calibri" panose="020F0502020204030204" pitchFamily="34" charset="0"/>
              </a:rPr>
              <a:t>Controller</a:t>
            </a:r>
          </a:p>
        </p:txBody>
      </p:sp>
      <p:pic>
        <p:nvPicPr>
          <p:cNvPr id="9227" name="Picture 1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63" y="1302543"/>
            <a:ext cx="1446213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8" name="Rectangle 11"/>
          <p:cNvSpPr>
            <a:spLocks/>
          </p:cNvSpPr>
          <p:nvPr/>
        </p:nvSpPr>
        <p:spPr bwMode="auto">
          <a:xfrm>
            <a:off x="8424333" y="1911350"/>
            <a:ext cx="32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400" dirty="0">
                <a:solidFill>
                  <a:srgbClr val="FFFFFF"/>
                </a:solidFill>
                <a:latin typeface="Calibri" panose="020F0502020204030204" pitchFamily="34" charset="0"/>
              </a:rPr>
              <a:t>PC</a:t>
            </a:r>
          </a:p>
        </p:txBody>
      </p:sp>
      <p:sp>
        <p:nvSpPr>
          <p:cNvPr id="9229" name="Line 12"/>
          <p:cNvSpPr>
            <a:spLocks noChangeShapeType="1"/>
          </p:cNvSpPr>
          <p:nvPr/>
        </p:nvSpPr>
        <p:spPr bwMode="auto">
          <a:xfrm>
            <a:off x="3027363" y="3313113"/>
            <a:ext cx="1749425" cy="15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9230" name="Rectangle 13"/>
          <p:cNvSpPr>
            <a:spLocks/>
          </p:cNvSpPr>
          <p:nvPr/>
        </p:nvSpPr>
        <p:spPr bwMode="auto">
          <a:xfrm>
            <a:off x="312738" y="3354388"/>
            <a:ext cx="866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163F88"/>
                </a:solidFill>
                <a:latin typeface="Calibri" panose="020F0502020204030204" pitchFamily="34" charset="0"/>
              </a:rPr>
              <a:t>Hardware</a:t>
            </a:r>
          </a:p>
          <a:p>
            <a:r>
              <a:rPr lang="en-US" altLang="zh-TW" sz="1700">
                <a:solidFill>
                  <a:srgbClr val="163F88"/>
                </a:solidFill>
                <a:latin typeface="Calibri" panose="020F0502020204030204" pitchFamily="34" charset="0"/>
              </a:rPr>
              <a:t>Layer</a:t>
            </a:r>
          </a:p>
        </p:txBody>
      </p:sp>
      <p:sp>
        <p:nvSpPr>
          <p:cNvPr id="9231" name="Rectangle 14"/>
          <p:cNvSpPr>
            <a:spLocks/>
          </p:cNvSpPr>
          <p:nvPr/>
        </p:nvSpPr>
        <p:spPr bwMode="auto">
          <a:xfrm>
            <a:off x="360363" y="1755775"/>
            <a:ext cx="788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163F88"/>
                </a:solidFill>
                <a:latin typeface="Calibri" panose="020F0502020204030204" pitchFamily="34" charset="0"/>
              </a:rPr>
              <a:t>Software</a:t>
            </a:r>
          </a:p>
          <a:p>
            <a:r>
              <a:rPr lang="en-US" altLang="zh-TW" sz="1700">
                <a:solidFill>
                  <a:srgbClr val="163F88"/>
                </a:solidFill>
                <a:latin typeface="Calibri" panose="020F0502020204030204" pitchFamily="34" charset="0"/>
              </a:rPr>
              <a:t>Layer</a:t>
            </a:r>
          </a:p>
        </p:txBody>
      </p:sp>
      <p:sp>
        <p:nvSpPr>
          <p:cNvPr id="9232" name="AutoShape 15"/>
          <p:cNvSpPr>
            <a:spLocks/>
          </p:cNvSpPr>
          <p:nvPr/>
        </p:nvSpPr>
        <p:spPr bwMode="auto">
          <a:xfrm>
            <a:off x="1258888" y="1312863"/>
            <a:ext cx="5037137" cy="3455987"/>
          </a:xfrm>
          <a:prstGeom prst="roundRect">
            <a:avLst>
              <a:gd name="adj" fmla="val 3875"/>
            </a:avLst>
          </a:prstGeom>
          <a:solidFill>
            <a:srgbClr val="C8D2DF"/>
          </a:solidFill>
          <a:ln w="25400">
            <a:solidFill>
              <a:srgbClr val="163F88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9233" name="Rectangle 16"/>
          <p:cNvSpPr>
            <a:spLocks/>
          </p:cNvSpPr>
          <p:nvPr/>
        </p:nvSpPr>
        <p:spPr bwMode="auto">
          <a:xfrm>
            <a:off x="2819400" y="2619375"/>
            <a:ext cx="18303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latin typeface="Calibri" panose="020F0502020204030204" pitchFamily="34" charset="0"/>
              </a:rPr>
              <a:t>Flow Table</a:t>
            </a:r>
          </a:p>
        </p:txBody>
      </p:sp>
      <p:sp>
        <p:nvSpPr>
          <p:cNvPr id="9234" name="Line 17"/>
          <p:cNvSpPr>
            <a:spLocks noChangeShapeType="1"/>
          </p:cNvSpPr>
          <p:nvPr/>
        </p:nvSpPr>
        <p:spPr bwMode="auto">
          <a:xfrm rot="10800000" flipH="1">
            <a:off x="6323013" y="1849437"/>
            <a:ext cx="1542520" cy="141287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grpSp>
        <p:nvGrpSpPr>
          <p:cNvPr id="9235" name="Group 18"/>
          <p:cNvGrpSpPr>
            <a:grpSpLocks/>
          </p:cNvGrpSpPr>
          <p:nvPr/>
        </p:nvGrpSpPr>
        <p:grpSpPr bwMode="auto">
          <a:xfrm>
            <a:off x="1352550" y="2851150"/>
            <a:ext cx="4827588" cy="571500"/>
            <a:chOff x="0" y="0"/>
            <a:chExt cx="4323" cy="512"/>
          </a:xfrm>
        </p:grpSpPr>
        <p:sp>
          <p:nvSpPr>
            <p:cNvPr id="9236" name="Rectangle 19"/>
            <p:cNvSpPr>
              <a:spLocks/>
            </p:cNvSpPr>
            <p:nvPr/>
          </p:nvSpPr>
          <p:spPr bwMode="auto">
            <a:xfrm>
              <a:off x="4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9237" name="Rectangle 20"/>
            <p:cNvSpPr>
              <a:spLocks/>
            </p:cNvSpPr>
            <p:nvPr/>
          </p:nvSpPr>
          <p:spPr bwMode="auto">
            <a:xfrm>
              <a:off x="0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9238" name="Rectangle 21"/>
            <p:cNvSpPr>
              <a:spLocks/>
            </p:cNvSpPr>
            <p:nvPr/>
          </p:nvSpPr>
          <p:spPr bwMode="auto">
            <a:xfrm>
              <a:off x="597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9239" name="Rectangle 22"/>
            <p:cNvSpPr>
              <a:spLocks/>
            </p:cNvSpPr>
            <p:nvPr/>
          </p:nvSpPr>
          <p:spPr bwMode="auto">
            <a:xfrm>
              <a:off x="623" y="0"/>
              <a:ext cx="5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9240" name="Rectangle 23"/>
            <p:cNvSpPr>
              <a:spLocks/>
            </p:cNvSpPr>
            <p:nvPr/>
          </p:nvSpPr>
          <p:spPr bwMode="auto">
            <a:xfrm>
              <a:off x="1191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9241" name="Rectangle 24"/>
            <p:cNvSpPr>
              <a:spLocks/>
            </p:cNvSpPr>
            <p:nvPr/>
          </p:nvSpPr>
          <p:spPr bwMode="auto">
            <a:xfrm>
              <a:off x="1196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9242" name="Rectangle 25"/>
            <p:cNvSpPr>
              <a:spLocks/>
            </p:cNvSpPr>
            <p:nvPr/>
          </p:nvSpPr>
          <p:spPr bwMode="auto">
            <a:xfrm>
              <a:off x="1790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9243" name="Rectangle 26"/>
            <p:cNvSpPr>
              <a:spLocks/>
            </p:cNvSpPr>
            <p:nvPr/>
          </p:nvSpPr>
          <p:spPr bwMode="auto">
            <a:xfrm>
              <a:off x="178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9244" name="Rectangle 27"/>
            <p:cNvSpPr>
              <a:spLocks/>
            </p:cNvSpPr>
            <p:nvPr/>
          </p:nvSpPr>
          <p:spPr bwMode="auto">
            <a:xfrm>
              <a:off x="23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9245" name="Rectangle 28"/>
            <p:cNvSpPr>
              <a:spLocks/>
            </p:cNvSpPr>
            <p:nvPr/>
          </p:nvSpPr>
          <p:spPr bwMode="auto">
            <a:xfrm>
              <a:off x="238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sport</a:t>
              </a:r>
            </a:p>
          </p:txBody>
        </p:sp>
        <p:sp>
          <p:nvSpPr>
            <p:cNvPr id="9246" name="Rectangle 29"/>
            <p:cNvSpPr>
              <a:spLocks/>
            </p:cNvSpPr>
            <p:nvPr/>
          </p:nvSpPr>
          <p:spPr bwMode="auto">
            <a:xfrm>
              <a:off x="29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9247" name="Rectangle 30"/>
            <p:cNvSpPr>
              <a:spLocks/>
            </p:cNvSpPr>
            <p:nvPr/>
          </p:nvSpPr>
          <p:spPr bwMode="auto">
            <a:xfrm>
              <a:off x="2971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dport</a:t>
              </a:r>
            </a:p>
          </p:txBody>
        </p:sp>
        <p:sp>
          <p:nvSpPr>
            <p:cNvPr id="9248" name="Rectangle 31"/>
            <p:cNvSpPr>
              <a:spLocks/>
            </p:cNvSpPr>
            <p:nvPr/>
          </p:nvSpPr>
          <p:spPr bwMode="auto">
            <a:xfrm>
              <a:off x="3576" y="12"/>
              <a:ext cx="747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9249" name="Rectangle 32"/>
            <p:cNvSpPr>
              <a:spLocks/>
            </p:cNvSpPr>
            <p:nvPr/>
          </p:nvSpPr>
          <p:spPr bwMode="auto">
            <a:xfrm>
              <a:off x="356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Action</a:t>
              </a:r>
            </a:p>
          </p:txBody>
        </p:sp>
      </p:grpSp>
      <p:sp>
        <p:nvSpPr>
          <p:cNvPr id="9250" name="AutoShape 33"/>
          <p:cNvSpPr>
            <a:spLocks/>
          </p:cNvSpPr>
          <p:nvPr/>
        </p:nvSpPr>
        <p:spPr bwMode="auto">
          <a:xfrm>
            <a:off x="1500188" y="1581150"/>
            <a:ext cx="4537075" cy="785813"/>
          </a:xfrm>
          <a:prstGeom prst="roundRect">
            <a:avLst>
              <a:gd name="adj" fmla="val 17042"/>
            </a:avLst>
          </a:prstGeom>
          <a:solidFill>
            <a:srgbClr val="E6E6E6"/>
          </a:solidFill>
          <a:ln w="25400">
            <a:solidFill>
              <a:srgbClr val="163F88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>
                <a:latin typeface="Calibri" panose="020F0502020204030204" pitchFamily="34" charset="0"/>
              </a:rPr>
              <a:t>OpenFlow Firmware</a:t>
            </a:r>
          </a:p>
        </p:txBody>
      </p:sp>
      <p:sp>
        <p:nvSpPr>
          <p:cNvPr id="9251" name="Line 34"/>
          <p:cNvSpPr>
            <a:spLocks noChangeShapeType="1"/>
          </p:cNvSpPr>
          <p:nvPr/>
        </p:nvSpPr>
        <p:spPr bwMode="auto">
          <a:xfrm>
            <a:off x="1339850" y="2616200"/>
            <a:ext cx="4830763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1357313" y="3490913"/>
            <a:ext cx="4822825" cy="312737"/>
            <a:chOff x="0" y="0"/>
            <a:chExt cx="4320" cy="280"/>
          </a:xfrm>
        </p:grpSpPr>
        <p:sp>
          <p:nvSpPr>
            <p:cNvPr id="9253" name="Rectangle 37"/>
            <p:cNvSpPr>
              <a:spLocks/>
            </p:cNvSpPr>
            <p:nvPr/>
          </p:nvSpPr>
          <p:spPr bwMode="auto">
            <a:xfrm>
              <a:off x="0" y="0"/>
              <a:ext cx="4320" cy="280"/>
            </a:xfrm>
            <a:prstGeom prst="rect">
              <a:avLst/>
            </a:prstGeom>
            <a:solidFill>
              <a:srgbClr val="E6E6E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9254" name="Rectangle 38"/>
            <p:cNvSpPr>
              <a:spLocks/>
            </p:cNvSpPr>
            <p:nvPr/>
          </p:nvSpPr>
          <p:spPr bwMode="auto">
            <a:xfrm>
              <a:off x="29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30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9255" name="Rectangle 39"/>
            <p:cNvSpPr>
              <a:spLocks/>
            </p:cNvSpPr>
            <p:nvPr/>
          </p:nvSpPr>
          <p:spPr bwMode="auto">
            <a:xfrm>
              <a:off x="23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30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9256" name="Rectangle 40"/>
            <p:cNvSpPr>
              <a:spLocks/>
            </p:cNvSpPr>
            <p:nvPr/>
          </p:nvSpPr>
          <p:spPr bwMode="auto">
            <a:xfrm>
              <a:off x="1790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300">
                  <a:latin typeface="Calibri" panose="020F0502020204030204" pitchFamily="34" charset="0"/>
                </a:rPr>
                <a:t>5.6.7.8</a:t>
              </a:r>
            </a:p>
          </p:txBody>
        </p:sp>
        <p:sp>
          <p:nvSpPr>
            <p:cNvPr id="9257" name="Rectangle 41"/>
            <p:cNvSpPr>
              <a:spLocks/>
            </p:cNvSpPr>
            <p:nvPr/>
          </p:nvSpPr>
          <p:spPr bwMode="auto">
            <a:xfrm>
              <a:off x="1198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30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9258" name="Rectangle 42"/>
            <p:cNvSpPr>
              <a:spLocks/>
            </p:cNvSpPr>
            <p:nvPr/>
          </p:nvSpPr>
          <p:spPr bwMode="auto">
            <a:xfrm>
              <a:off x="606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30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9259" name="Rectangle 43"/>
            <p:cNvSpPr>
              <a:spLocks/>
            </p:cNvSpPr>
            <p:nvPr/>
          </p:nvSpPr>
          <p:spPr bwMode="auto">
            <a:xfrm>
              <a:off x="22" y="21"/>
              <a:ext cx="57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300"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9260" name="Rectangle 44"/>
            <p:cNvSpPr>
              <a:spLocks/>
            </p:cNvSpPr>
            <p:nvPr/>
          </p:nvSpPr>
          <p:spPr bwMode="auto">
            <a:xfrm>
              <a:off x="3566" y="21"/>
              <a:ext cx="744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300">
                  <a:latin typeface="Calibri" panose="020F0502020204030204" pitchFamily="34" charset="0"/>
                </a:rPr>
                <a:t>port 1</a:t>
              </a:r>
            </a:p>
          </p:txBody>
        </p:sp>
      </p:grpSp>
      <p:sp>
        <p:nvSpPr>
          <p:cNvPr id="9261" name="Rectangle 45"/>
          <p:cNvSpPr>
            <a:spLocks/>
          </p:cNvSpPr>
          <p:nvPr/>
        </p:nvSpPr>
        <p:spPr bwMode="auto">
          <a:xfrm>
            <a:off x="5622925" y="4783138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latin typeface="Calibri" panose="020F0502020204030204" pitchFamily="34" charset="0"/>
              </a:rPr>
              <a:t>port 4</a:t>
            </a:r>
          </a:p>
        </p:txBody>
      </p:sp>
      <p:sp>
        <p:nvSpPr>
          <p:cNvPr id="9262" name="Rectangle 46"/>
          <p:cNvSpPr>
            <a:spLocks/>
          </p:cNvSpPr>
          <p:nvPr/>
        </p:nvSpPr>
        <p:spPr bwMode="auto">
          <a:xfrm>
            <a:off x="4257675" y="4783138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latin typeface="Calibri" panose="020F0502020204030204" pitchFamily="34" charset="0"/>
              </a:rPr>
              <a:t>port 3</a:t>
            </a:r>
          </a:p>
        </p:txBody>
      </p:sp>
      <p:sp>
        <p:nvSpPr>
          <p:cNvPr id="9263" name="Rectangle 47"/>
          <p:cNvSpPr>
            <a:spLocks/>
          </p:cNvSpPr>
          <p:nvPr/>
        </p:nvSpPr>
        <p:spPr bwMode="auto">
          <a:xfrm>
            <a:off x="2908300" y="4746625"/>
            <a:ext cx="830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latin typeface="Calibri" panose="020F0502020204030204" pitchFamily="34" charset="0"/>
              </a:rPr>
              <a:t>port 2</a:t>
            </a:r>
          </a:p>
        </p:txBody>
      </p:sp>
      <p:sp>
        <p:nvSpPr>
          <p:cNvPr id="9264" name="Rectangle 48"/>
          <p:cNvSpPr>
            <a:spLocks/>
          </p:cNvSpPr>
          <p:nvPr/>
        </p:nvSpPr>
        <p:spPr bwMode="auto">
          <a:xfrm>
            <a:off x="1641475" y="4783138"/>
            <a:ext cx="8302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latin typeface="Calibri" panose="020F0502020204030204" pitchFamily="34" charset="0"/>
              </a:rPr>
              <a:t>port 1</a:t>
            </a:r>
          </a:p>
        </p:txBody>
      </p:sp>
      <p:sp>
        <p:nvSpPr>
          <p:cNvPr id="9265" name="Rectangle 51"/>
          <p:cNvSpPr>
            <a:spLocks/>
          </p:cNvSpPr>
          <p:nvPr/>
        </p:nvSpPr>
        <p:spPr bwMode="auto">
          <a:xfrm>
            <a:off x="5881688" y="6345238"/>
            <a:ext cx="8318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latin typeface="Calibri" panose="020F0502020204030204" pitchFamily="34" charset="0"/>
              </a:rPr>
              <a:t>1.2.3.4</a:t>
            </a:r>
          </a:p>
        </p:txBody>
      </p:sp>
      <p:sp>
        <p:nvSpPr>
          <p:cNvPr id="9266" name="Rectangle 52"/>
          <p:cNvSpPr>
            <a:spLocks/>
          </p:cNvSpPr>
          <p:nvPr/>
        </p:nvSpPr>
        <p:spPr bwMode="auto">
          <a:xfrm>
            <a:off x="738188" y="6345238"/>
            <a:ext cx="8318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latin typeface="Calibri" panose="020F0502020204030204" pitchFamily="34" charset="0"/>
              </a:rPr>
              <a:t>5.6.7.8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OpenFlow Flow Table </a:t>
            </a:r>
            <a:r>
              <a:rPr lang="en-US" altLang="zh-TW" b="1" dirty="0" smtClean="0"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Abstraction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50682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900" dirty="0"/>
              <a:t>OpenFlow Basics</a:t>
            </a:r>
            <a:br>
              <a:rPr lang="en-US" altLang="zh-TW" sz="3900" dirty="0"/>
            </a:br>
            <a:r>
              <a:rPr lang="en-US" altLang="zh-TW" sz="2700" dirty="0"/>
              <a:t>Flow Table Entries</a:t>
            </a:r>
          </a:p>
        </p:txBody>
      </p:sp>
      <p:sp>
        <p:nvSpPr>
          <p:cNvPr id="10243" name="Rectangle 2"/>
          <p:cNvSpPr>
            <a:spLocks/>
          </p:cNvSpPr>
          <p:nvPr/>
        </p:nvSpPr>
        <p:spPr bwMode="auto">
          <a:xfrm>
            <a:off x="768350" y="5356225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44" name="Rectangle 3"/>
          <p:cNvSpPr>
            <a:spLocks/>
          </p:cNvSpPr>
          <p:nvPr/>
        </p:nvSpPr>
        <p:spPr bwMode="auto">
          <a:xfrm>
            <a:off x="819150" y="5345113"/>
            <a:ext cx="581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Switch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Port</a:t>
            </a:r>
          </a:p>
        </p:txBody>
      </p:sp>
      <p:sp>
        <p:nvSpPr>
          <p:cNvPr id="10245" name="Rectangle 4"/>
          <p:cNvSpPr>
            <a:spLocks/>
          </p:cNvSpPr>
          <p:nvPr/>
        </p:nvSpPr>
        <p:spPr bwMode="auto">
          <a:xfrm>
            <a:off x="2279650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46" name="Rectangle 5"/>
          <p:cNvSpPr>
            <a:spLocks/>
          </p:cNvSpPr>
          <p:nvPr/>
        </p:nvSpPr>
        <p:spPr bwMode="auto">
          <a:xfrm>
            <a:off x="2392363" y="5381625"/>
            <a:ext cx="427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MAC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src</a:t>
            </a:r>
          </a:p>
        </p:txBody>
      </p:sp>
      <p:sp>
        <p:nvSpPr>
          <p:cNvPr id="10247" name="Rectangle 6"/>
          <p:cNvSpPr>
            <a:spLocks/>
          </p:cNvSpPr>
          <p:nvPr/>
        </p:nvSpPr>
        <p:spPr bwMode="auto">
          <a:xfrm>
            <a:off x="303847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48" name="Rectangle 7"/>
          <p:cNvSpPr>
            <a:spLocks/>
          </p:cNvSpPr>
          <p:nvPr/>
        </p:nvSpPr>
        <p:spPr bwMode="auto">
          <a:xfrm>
            <a:off x="3154363" y="5381625"/>
            <a:ext cx="427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MAC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dst</a:t>
            </a:r>
          </a:p>
        </p:txBody>
      </p:sp>
      <p:sp>
        <p:nvSpPr>
          <p:cNvPr id="10249" name="Rectangle 8"/>
          <p:cNvSpPr>
            <a:spLocks/>
          </p:cNvSpPr>
          <p:nvPr/>
        </p:nvSpPr>
        <p:spPr bwMode="auto">
          <a:xfrm>
            <a:off x="376872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50" name="Rectangle 9"/>
          <p:cNvSpPr>
            <a:spLocks/>
          </p:cNvSpPr>
          <p:nvPr/>
        </p:nvSpPr>
        <p:spPr bwMode="auto">
          <a:xfrm>
            <a:off x="3956050" y="5327650"/>
            <a:ext cx="395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Eth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type</a:t>
            </a:r>
          </a:p>
        </p:txBody>
      </p:sp>
      <p:sp>
        <p:nvSpPr>
          <p:cNvPr id="10251" name="Rectangle 10"/>
          <p:cNvSpPr>
            <a:spLocks/>
          </p:cNvSpPr>
          <p:nvPr/>
        </p:nvSpPr>
        <p:spPr bwMode="auto">
          <a:xfrm>
            <a:off x="1517650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52" name="Rectangle 11"/>
          <p:cNvSpPr>
            <a:spLocks/>
          </p:cNvSpPr>
          <p:nvPr/>
        </p:nvSpPr>
        <p:spPr bwMode="auto">
          <a:xfrm>
            <a:off x="1598613" y="5381625"/>
            <a:ext cx="48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VLAN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ID</a:t>
            </a:r>
          </a:p>
        </p:txBody>
      </p:sp>
      <p:sp>
        <p:nvSpPr>
          <p:cNvPr id="10253" name="Rectangle 12"/>
          <p:cNvSpPr>
            <a:spLocks/>
          </p:cNvSpPr>
          <p:nvPr/>
        </p:nvSpPr>
        <p:spPr bwMode="auto">
          <a:xfrm>
            <a:off x="451802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54" name="Rectangle 13"/>
          <p:cNvSpPr>
            <a:spLocks/>
          </p:cNvSpPr>
          <p:nvPr/>
        </p:nvSpPr>
        <p:spPr bwMode="auto">
          <a:xfrm>
            <a:off x="4724400" y="5364163"/>
            <a:ext cx="265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IP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Src</a:t>
            </a:r>
          </a:p>
        </p:txBody>
      </p:sp>
      <p:sp>
        <p:nvSpPr>
          <p:cNvPr id="10255" name="Rectangle 14"/>
          <p:cNvSpPr>
            <a:spLocks/>
          </p:cNvSpPr>
          <p:nvPr/>
        </p:nvSpPr>
        <p:spPr bwMode="auto">
          <a:xfrm>
            <a:off x="528637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56" name="Rectangle 15"/>
          <p:cNvSpPr>
            <a:spLocks/>
          </p:cNvSpPr>
          <p:nvPr/>
        </p:nvSpPr>
        <p:spPr bwMode="auto">
          <a:xfrm>
            <a:off x="5465763" y="5364163"/>
            <a:ext cx="29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IP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Dst</a:t>
            </a:r>
          </a:p>
        </p:txBody>
      </p:sp>
      <p:sp>
        <p:nvSpPr>
          <p:cNvPr id="10257" name="Rectangle 16"/>
          <p:cNvSpPr>
            <a:spLocks/>
          </p:cNvSpPr>
          <p:nvPr/>
        </p:nvSpPr>
        <p:spPr bwMode="auto">
          <a:xfrm>
            <a:off x="6045200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58" name="Rectangle 17"/>
          <p:cNvSpPr>
            <a:spLocks/>
          </p:cNvSpPr>
          <p:nvPr/>
        </p:nvSpPr>
        <p:spPr bwMode="auto">
          <a:xfrm>
            <a:off x="6196013" y="5364163"/>
            <a:ext cx="373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IP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Prot</a:t>
            </a:r>
          </a:p>
        </p:txBody>
      </p:sp>
      <p:sp>
        <p:nvSpPr>
          <p:cNvPr id="10259" name="Rectangle 18"/>
          <p:cNvSpPr>
            <a:spLocks/>
          </p:cNvSpPr>
          <p:nvPr/>
        </p:nvSpPr>
        <p:spPr bwMode="auto">
          <a:xfrm>
            <a:off x="680402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60" name="Rectangle 19"/>
          <p:cNvSpPr>
            <a:spLocks/>
          </p:cNvSpPr>
          <p:nvPr/>
        </p:nvSpPr>
        <p:spPr bwMode="auto">
          <a:xfrm>
            <a:off x="6911975" y="5364163"/>
            <a:ext cx="4651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TCP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sport</a:t>
            </a:r>
          </a:p>
        </p:txBody>
      </p:sp>
      <p:sp>
        <p:nvSpPr>
          <p:cNvPr id="10261" name="Rectangle 20"/>
          <p:cNvSpPr>
            <a:spLocks/>
          </p:cNvSpPr>
          <p:nvPr/>
        </p:nvSpPr>
        <p:spPr bwMode="auto">
          <a:xfrm>
            <a:off x="757237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62" name="Rectangle 21"/>
          <p:cNvSpPr>
            <a:spLocks/>
          </p:cNvSpPr>
          <p:nvPr/>
        </p:nvSpPr>
        <p:spPr bwMode="auto">
          <a:xfrm>
            <a:off x="7661275" y="5364163"/>
            <a:ext cx="500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TCP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dport</a:t>
            </a:r>
          </a:p>
        </p:txBody>
      </p:sp>
      <p:sp>
        <p:nvSpPr>
          <p:cNvPr id="10263" name="Rectangle 22"/>
          <p:cNvSpPr>
            <a:spLocks/>
          </p:cNvSpPr>
          <p:nvPr/>
        </p:nvSpPr>
        <p:spPr bwMode="auto">
          <a:xfrm>
            <a:off x="785813" y="1687513"/>
            <a:ext cx="1446212" cy="6873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64" name="Rectangle 23"/>
          <p:cNvSpPr>
            <a:spLocks/>
          </p:cNvSpPr>
          <p:nvPr/>
        </p:nvSpPr>
        <p:spPr bwMode="auto">
          <a:xfrm>
            <a:off x="1127125" y="1890713"/>
            <a:ext cx="414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latin typeface="Calibri" panose="020F0502020204030204" pitchFamily="34" charset="0"/>
              </a:rPr>
              <a:t>Rule</a:t>
            </a:r>
          </a:p>
        </p:txBody>
      </p:sp>
      <p:sp>
        <p:nvSpPr>
          <p:cNvPr id="10265" name="Rectangle 24"/>
          <p:cNvSpPr>
            <a:spLocks/>
          </p:cNvSpPr>
          <p:nvPr/>
        </p:nvSpPr>
        <p:spPr bwMode="auto">
          <a:xfrm>
            <a:off x="2232025" y="1687513"/>
            <a:ext cx="1446213" cy="687387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66" name="Rectangle 25"/>
          <p:cNvSpPr>
            <a:spLocks/>
          </p:cNvSpPr>
          <p:nvPr/>
        </p:nvSpPr>
        <p:spPr bwMode="auto">
          <a:xfrm>
            <a:off x="2405063" y="1890713"/>
            <a:ext cx="603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latin typeface="Calibri" panose="020F0502020204030204" pitchFamily="34" charset="0"/>
              </a:rPr>
              <a:t>Action</a:t>
            </a:r>
          </a:p>
        </p:txBody>
      </p:sp>
      <p:sp>
        <p:nvSpPr>
          <p:cNvPr id="10267" name="Rectangle 26"/>
          <p:cNvSpPr>
            <a:spLocks/>
          </p:cNvSpPr>
          <p:nvPr/>
        </p:nvSpPr>
        <p:spPr bwMode="auto">
          <a:xfrm>
            <a:off x="3678238" y="1687513"/>
            <a:ext cx="1447800" cy="687387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68" name="Rectangle 27"/>
          <p:cNvSpPr>
            <a:spLocks/>
          </p:cNvSpPr>
          <p:nvPr/>
        </p:nvSpPr>
        <p:spPr bwMode="auto">
          <a:xfrm>
            <a:off x="3998913" y="1890713"/>
            <a:ext cx="4603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latin typeface="Calibri" panose="020F0502020204030204" pitchFamily="34" charset="0"/>
              </a:rPr>
              <a:t>Stats</a:t>
            </a:r>
          </a:p>
        </p:txBody>
      </p:sp>
      <p:sp>
        <p:nvSpPr>
          <p:cNvPr id="10269" name="Rectangle 28"/>
          <p:cNvSpPr>
            <a:spLocks/>
          </p:cNvSpPr>
          <p:nvPr/>
        </p:nvSpPr>
        <p:spPr bwMode="auto">
          <a:xfrm>
            <a:off x="1884363" y="3152775"/>
            <a:ext cx="5634037" cy="1776413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marL="357188" indent="-3302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AutoNum type="arabicPeriod"/>
            </a:pPr>
            <a:r>
              <a:rPr lang="en-US" altLang="zh-TW" sz="2200">
                <a:latin typeface="Calibri" panose="020F0502020204030204" pitchFamily="34" charset="0"/>
              </a:rPr>
              <a:t>Forward packet to port(s)</a:t>
            </a:r>
          </a:p>
          <a:p>
            <a:pPr>
              <a:buFontTx/>
              <a:buAutoNum type="arabicPeriod"/>
            </a:pPr>
            <a:r>
              <a:rPr lang="en-US" altLang="zh-TW" sz="2200">
                <a:latin typeface="Calibri" panose="020F0502020204030204" pitchFamily="34" charset="0"/>
              </a:rPr>
              <a:t>Encapsulate and forward to controller</a:t>
            </a:r>
          </a:p>
          <a:p>
            <a:pPr>
              <a:buFontTx/>
              <a:buAutoNum type="arabicPeriod"/>
            </a:pPr>
            <a:r>
              <a:rPr lang="en-US" altLang="zh-TW" sz="2200">
                <a:latin typeface="Calibri" panose="020F0502020204030204" pitchFamily="34" charset="0"/>
              </a:rPr>
              <a:t>Drop packet</a:t>
            </a:r>
          </a:p>
          <a:p>
            <a:pPr>
              <a:buFontTx/>
              <a:buAutoNum type="arabicPeriod"/>
            </a:pPr>
            <a:r>
              <a:rPr lang="en-US" altLang="zh-TW" sz="2200">
                <a:latin typeface="Calibri" panose="020F0502020204030204" pitchFamily="34" charset="0"/>
              </a:rPr>
              <a:t>Send to normal processing pipeline</a:t>
            </a:r>
          </a:p>
          <a:p>
            <a:pPr>
              <a:buFontTx/>
              <a:buAutoNum type="arabicPeriod"/>
            </a:pPr>
            <a:r>
              <a:rPr lang="en-US" altLang="zh-TW" sz="2200">
                <a:latin typeface="Calibri" panose="020F0502020204030204" pitchFamily="34" charset="0"/>
              </a:rPr>
              <a:t>Modify Fields</a:t>
            </a:r>
          </a:p>
        </p:txBody>
      </p:sp>
      <p:sp>
        <p:nvSpPr>
          <p:cNvPr id="10270" name="Rectangle 29"/>
          <p:cNvSpPr>
            <a:spLocks/>
          </p:cNvSpPr>
          <p:nvPr/>
        </p:nvSpPr>
        <p:spPr bwMode="auto">
          <a:xfrm>
            <a:off x="928688" y="5997575"/>
            <a:ext cx="2914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000" dirty="0">
                <a:latin typeface="Calibri" panose="020F0502020204030204" pitchFamily="34" charset="0"/>
              </a:rPr>
              <a:t>+ mask what fields to match</a:t>
            </a:r>
          </a:p>
        </p:txBody>
      </p:sp>
      <p:sp>
        <p:nvSpPr>
          <p:cNvPr id="10271" name="Line 30"/>
          <p:cNvSpPr>
            <a:spLocks noChangeShapeType="1"/>
          </p:cNvSpPr>
          <p:nvPr/>
        </p:nvSpPr>
        <p:spPr bwMode="auto">
          <a:xfrm>
            <a:off x="785813" y="2455863"/>
            <a:ext cx="1587" cy="28924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zh-TW" altLang="en-US"/>
          </a:p>
        </p:txBody>
      </p:sp>
      <p:sp>
        <p:nvSpPr>
          <p:cNvPr id="10272" name="Line 31"/>
          <p:cNvSpPr>
            <a:spLocks noChangeShapeType="1"/>
          </p:cNvSpPr>
          <p:nvPr/>
        </p:nvSpPr>
        <p:spPr bwMode="auto">
          <a:xfrm>
            <a:off x="2759075" y="2374900"/>
            <a:ext cx="1588" cy="7588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zh-TW" altLang="en-US"/>
          </a:p>
        </p:txBody>
      </p:sp>
      <p:sp>
        <p:nvSpPr>
          <p:cNvPr id="10273" name="Rectangle 32"/>
          <p:cNvSpPr>
            <a:spLocks/>
          </p:cNvSpPr>
          <p:nvPr/>
        </p:nvSpPr>
        <p:spPr bwMode="auto">
          <a:xfrm>
            <a:off x="3830638" y="2625725"/>
            <a:ext cx="3044825" cy="384175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TW" altLang="zh-TW">
              <a:latin typeface="Calibri" panose="020F0502020204030204" pitchFamily="34" charset="0"/>
            </a:endParaRPr>
          </a:p>
        </p:txBody>
      </p:sp>
      <p:sp>
        <p:nvSpPr>
          <p:cNvPr id="10274" name="Rectangle 33"/>
          <p:cNvSpPr>
            <a:spLocks/>
          </p:cNvSpPr>
          <p:nvPr/>
        </p:nvSpPr>
        <p:spPr bwMode="auto">
          <a:xfrm>
            <a:off x="3973513" y="2647950"/>
            <a:ext cx="2581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200">
                <a:latin typeface="Calibri" panose="020F0502020204030204" pitchFamily="34" charset="0"/>
              </a:rPr>
              <a:t>Packet + byte counters</a:t>
            </a:r>
          </a:p>
        </p:txBody>
      </p:sp>
      <p:sp>
        <p:nvSpPr>
          <p:cNvPr id="10275" name="Line 34"/>
          <p:cNvSpPr>
            <a:spLocks noChangeShapeType="1"/>
          </p:cNvSpPr>
          <p:nvPr/>
        </p:nvSpPr>
        <p:spPr bwMode="auto">
          <a:xfrm rot="10800000" flipH="1">
            <a:off x="4214813" y="2374900"/>
            <a:ext cx="1587" cy="23177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212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900"/>
              <a:t>Examples</a:t>
            </a:r>
          </a:p>
        </p:txBody>
      </p:sp>
      <p:sp>
        <p:nvSpPr>
          <p:cNvPr id="13315" name="Rectangle 2"/>
          <p:cNvSpPr>
            <a:spLocks/>
          </p:cNvSpPr>
          <p:nvPr/>
        </p:nvSpPr>
        <p:spPr bwMode="auto">
          <a:xfrm>
            <a:off x="563563" y="1346200"/>
            <a:ext cx="898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latin typeface="Calibri" panose="020F0502020204030204" pitchFamily="34" charset="0"/>
              </a:rPr>
              <a:t>Switching</a:t>
            </a:r>
          </a:p>
        </p:txBody>
      </p:sp>
      <p:sp>
        <p:nvSpPr>
          <p:cNvPr id="13316" name="Rectangle 3"/>
          <p:cNvSpPr>
            <a:spLocks/>
          </p:cNvSpPr>
          <p:nvPr/>
        </p:nvSpPr>
        <p:spPr bwMode="auto">
          <a:xfrm>
            <a:off x="6858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grpSp>
        <p:nvGrpSpPr>
          <p:cNvPr id="13317" name="Group 4"/>
          <p:cNvGrpSpPr>
            <a:grpSpLocks/>
          </p:cNvGrpSpPr>
          <p:nvPr/>
        </p:nvGrpSpPr>
        <p:grpSpPr bwMode="auto">
          <a:xfrm>
            <a:off x="687388" y="1878013"/>
            <a:ext cx="7483475" cy="571500"/>
            <a:chOff x="0" y="0"/>
            <a:chExt cx="6704" cy="512"/>
          </a:xfrm>
        </p:grpSpPr>
        <p:sp>
          <p:nvSpPr>
            <p:cNvPr id="13318" name="Rectangle 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19" name="Rectangle 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Switch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Port</a:t>
              </a:r>
            </a:p>
          </p:txBody>
        </p:sp>
        <p:sp>
          <p:nvSpPr>
            <p:cNvPr id="13320" name="Rectangle 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21" name="Rectangle 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13322" name="Rectangle 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23" name="Rectangle 1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13324" name="Rectangle 1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25" name="Rectangle 1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Eth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type</a:t>
              </a:r>
            </a:p>
          </p:txBody>
        </p:sp>
        <p:sp>
          <p:nvSpPr>
            <p:cNvPr id="13326" name="Rectangle 1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27" name="Rectangle 1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VLAN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ID</a:t>
              </a:r>
            </a:p>
          </p:txBody>
        </p:sp>
        <p:sp>
          <p:nvSpPr>
            <p:cNvPr id="13328" name="Rectangle 1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29" name="Rectangle 1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13330" name="Rectangle 1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31" name="Rectangle 1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13332" name="Rectangle 1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33" name="Rectangle 2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Prot</a:t>
              </a:r>
            </a:p>
          </p:txBody>
        </p:sp>
        <p:sp>
          <p:nvSpPr>
            <p:cNvPr id="13334" name="Rectangle 2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35" name="Rectangle 2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sport</a:t>
              </a:r>
            </a:p>
          </p:txBody>
        </p:sp>
        <p:sp>
          <p:nvSpPr>
            <p:cNvPr id="13336" name="Rectangle 2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37" name="Rectangle 2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dport</a:t>
              </a:r>
            </a:p>
          </p:txBody>
        </p:sp>
        <p:sp>
          <p:nvSpPr>
            <p:cNvPr id="13338" name="Rectangle 2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39" name="Rectangle 2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Action</a:t>
              </a:r>
            </a:p>
          </p:txBody>
        </p:sp>
      </p:grpSp>
      <p:sp>
        <p:nvSpPr>
          <p:cNvPr id="13340" name="Rectangle 27"/>
          <p:cNvSpPr>
            <a:spLocks/>
          </p:cNvSpPr>
          <p:nvPr/>
        </p:nvSpPr>
        <p:spPr bwMode="auto">
          <a:xfrm>
            <a:off x="13462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341" name="Rectangle 28"/>
          <p:cNvSpPr>
            <a:spLocks/>
          </p:cNvSpPr>
          <p:nvPr/>
        </p:nvSpPr>
        <p:spPr bwMode="auto">
          <a:xfrm>
            <a:off x="1943100" y="2525713"/>
            <a:ext cx="11350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00:1f:..</a:t>
            </a:r>
          </a:p>
        </p:txBody>
      </p:sp>
      <p:sp>
        <p:nvSpPr>
          <p:cNvPr id="13342" name="Rectangle 29"/>
          <p:cNvSpPr>
            <a:spLocks/>
          </p:cNvSpPr>
          <p:nvPr/>
        </p:nvSpPr>
        <p:spPr bwMode="auto">
          <a:xfrm>
            <a:off x="2667000" y="2546350"/>
            <a:ext cx="6619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343" name="Rectangle 30"/>
          <p:cNvSpPr>
            <a:spLocks/>
          </p:cNvSpPr>
          <p:nvPr/>
        </p:nvSpPr>
        <p:spPr bwMode="auto">
          <a:xfrm>
            <a:off x="33289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344" name="Rectangle 31"/>
          <p:cNvSpPr>
            <a:spLocks/>
          </p:cNvSpPr>
          <p:nvPr/>
        </p:nvSpPr>
        <p:spPr bwMode="auto">
          <a:xfrm>
            <a:off x="39893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345" name="Rectangle 32"/>
          <p:cNvSpPr>
            <a:spLocks/>
          </p:cNvSpPr>
          <p:nvPr/>
        </p:nvSpPr>
        <p:spPr bwMode="auto">
          <a:xfrm>
            <a:off x="46497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346" name="Rectangle 33"/>
          <p:cNvSpPr>
            <a:spLocks/>
          </p:cNvSpPr>
          <p:nvPr/>
        </p:nvSpPr>
        <p:spPr bwMode="auto">
          <a:xfrm>
            <a:off x="5319713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347" name="Rectangle 34"/>
          <p:cNvSpPr>
            <a:spLocks/>
          </p:cNvSpPr>
          <p:nvPr/>
        </p:nvSpPr>
        <p:spPr bwMode="auto">
          <a:xfrm>
            <a:off x="5980113" y="2546350"/>
            <a:ext cx="6619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348" name="Rectangle 35"/>
          <p:cNvSpPr>
            <a:spLocks/>
          </p:cNvSpPr>
          <p:nvPr/>
        </p:nvSpPr>
        <p:spPr bwMode="auto">
          <a:xfrm>
            <a:off x="66421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349" name="Rectangle 36"/>
          <p:cNvSpPr>
            <a:spLocks/>
          </p:cNvSpPr>
          <p:nvPr/>
        </p:nvSpPr>
        <p:spPr bwMode="auto">
          <a:xfrm>
            <a:off x="7400925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port6</a:t>
            </a:r>
          </a:p>
        </p:txBody>
      </p:sp>
      <p:sp>
        <p:nvSpPr>
          <p:cNvPr id="13350" name="Rectangle 37"/>
          <p:cNvSpPr>
            <a:spLocks/>
          </p:cNvSpPr>
          <p:nvPr/>
        </p:nvSpPr>
        <p:spPr bwMode="auto">
          <a:xfrm>
            <a:off x="565150" y="3070225"/>
            <a:ext cx="1397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latin typeface="Calibri" panose="020F0502020204030204" pitchFamily="34" charset="0"/>
              </a:rPr>
              <a:t>Flow Switching</a:t>
            </a:r>
          </a:p>
        </p:txBody>
      </p:sp>
      <p:sp>
        <p:nvSpPr>
          <p:cNvPr id="13351" name="Rectangle 38"/>
          <p:cNvSpPr>
            <a:spLocks/>
          </p:cNvSpPr>
          <p:nvPr/>
        </p:nvSpPr>
        <p:spPr bwMode="auto">
          <a:xfrm>
            <a:off x="685800" y="42243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port3</a:t>
            </a:r>
          </a:p>
        </p:txBody>
      </p:sp>
      <p:grpSp>
        <p:nvGrpSpPr>
          <p:cNvPr id="13352" name="Group 39"/>
          <p:cNvGrpSpPr>
            <a:grpSpLocks/>
          </p:cNvGrpSpPr>
          <p:nvPr/>
        </p:nvGrpSpPr>
        <p:grpSpPr bwMode="auto">
          <a:xfrm>
            <a:off x="687388" y="3557588"/>
            <a:ext cx="7483475" cy="571500"/>
            <a:chOff x="0" y="0"/>
            <a:chExt cx="6704" cy="512"/>
          </a:xfrm>
        </p:grpSpPr>
        <p:sp>
          <p:nvSpPr>
            <p:cNvPr id="13353" name="Rectangle 40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54" name="Rectangle 41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Switch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Port</a:t>
              </a:r>
            </a:p>
          </p:txBody>
        </p:sp>
        <p:sp>
          <p:nvSpPr>
            <p:cNvPr id="13355" name="Rectangle 42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56" name="Rectangle 43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13357" name="Rectangle 44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58" name="Rectangle 45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13359" name="Rectangle 46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60" name="Rectangle 47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Eth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type</a:t>
              </a:r>
            </a:p>
          </p:txBody>
        </p:sp>
        <p:sp>
          <p:nvSpPr>
            <p:cNvPr id="13361" name="Rectangle 48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62" name="Rectangle 49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VLAN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ID</a:t>
              </a:r>
            </a:p>
          </p:txBody>
        </p:sp>
        <p:sp>
          <p:nvSpPr>
            <p:cNvPr id="13363" name="Rectangle 50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64" name="Rectangle 51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13365" name="Rectangle 52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66" name="Rectangle 53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13367" name="Rectangle 54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68" name="Rectangle 55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Prot</a:t>
              </a:r>
            </a:p>
          </p:txBody>
        </p:sp>
        <p:sp>
          <p:nvSpPr>
            <p:cNvPr id="13369" name="Rectangle 56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70" name="Rectangle 57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sport</a:t>
              </a:r>
            </a:p>
          </p:txBody>
        </p:sp>
        <p:sp>
          <p:nvSpPr>
            <p:cNvPr id="13371" name="Rectangle 58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72" name="Rectangle 59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dport</a:t>
              </a:r>
            </a:p>
          </p:txBody>
        </p:sp>
        <p:sp>
          <p:nvSpPr>
            <p:cNvPr id="13373" name="Rectangle 60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74" name="Rectangle 61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Action</a:t>
              </a:r>
            </a:p>
          </p:txBody>
        </p:sp>
      </p:grpSp>
      <p:sp>
        <p:nvSpPr>
          <p:cNvPr id="13375" name="Rectangle 62"/>
          <p:cNvSpPr>
            <a:spLocks/>
          </p:cNvSpPr>
          <p:nvPr/>
        </p:nvSpPr>
        <p:spPr bwMode="auto">
          <a:xfrm>
            <a:off x="1346200" y="42243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00:20..</a:t>
            </a:r>
          </a:p>
        </p:txBody>
      </p:sp>
      <p:sp>
        <p:nvSpPr>
          <p:cNvPr id="13376" name="Rectangle 63"/>
          <p:cNvSpPr>
            <a:spLocks/>
          </p:cNvSpPr>
          <p:nvPr/>
        </p:nvSpPr>
        <p:spPr bwMode="auto">
          <a:xfrm>
            <a:off x="2039938" y="4224338"/>
            <a:ext cx="8683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00:1f..</a:t>
            </a:r>
          </a:p>
        </p:txBody>
      </p:sp>
      <p:sp>
        <p:nvSpPr>
          <p:cNvPr id="13377" name="Rectangle 64"/>
          <p:cNvSpPr>
            <a:spLocks/>
          </p:cNvSpPr>
          <p:nvPr/>
        </p:nvSpPr>
        <p:spPr bwMode="auto">
          <a:xfrm>
            <a:off x="2667000" y="4224338"/>
            <a:ext cx="6619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0800</a:t>
            </a:r>
          </a:p>
        </p:txBody>
      </p:sp>
      <p:sp>
        <p:nvSpPr>
          <p:cNvPr id="13378" name="Rectangle 65"/>
          <p:cNvSpPr>
            <a:spLocks/>
          </p:cNvSpPr>
          <p:nvPr/>
        </p:nvSpPr>
        <p:spPr bwMode="auto">
          <a:xfrm>
            <a:off x="3328988" y="42243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vlan1</a:t>
            </a:r>
          </a:p>
        </p:txBody>
      </p:sp>
      <p:sp>
        <p:nvSpPr>
          <p:cNvPr id="13379" name="Rectangle 66"/>
          <p:cNvSpPr>
            <a:spLocks/>
          </p:cNvSpPr>
          <p:nvPr/>
        </p:nvSpPr>
        <p:spPr bwMode="auto">
          <a:xfrm>
            <a:off x="3989388" y="42243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1.2.3.4</a:t>
            </a:r>
          </a:p>
        </p:txBody>
      </p:sp>
      <p:sp>
        <p:nvSpPr>
          <p:cNvPr id="13380" name="Rectangle 67"/>
          <p:cNvSpPr>
            <a:spLocks/>
          </p:cNvSpPr>
          <p:nvPr/>
        </p:nvSpPr>
        <p:spPr bwMode="auto">
          <a:xfrm>
            <a:off x="4686300" y="42243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5.6.7.8</a:t>
            </a:r>
          </a:p>
        </p:txBody>
      </p:sp>
      <p:sp>
        <p:nvSpPr>
          <p:cNvPr id="13381" name="Rectangle 68"/>
          <p:cNvSpPr>
            <a:spLocks/>
          </p:cNvSpPr>
          <p:nvPr/>
        </p:nvSpPr>
        <p:spPr bwMode="auto">
          <a:xfrm>
            <a:off x="5548313" y="42243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4</a:t>
            </a:r>
          </a:p>
        </p:txBody>
      </p:sp>
      <p:sp>
        <p:nvSpPr>
          <p:cNvPr id="13382" name="Rectangle 69"/>
          <p:cNvSpPr>
            <a:spLocks/>
          </p:cNvSpPr>
          <p:nvPr/>
        </p:nvSpPr>
        <p:spPr bwMode="auto">
          <a:xfrm>
            <a:off x="5980113" y="4224338"/>
            <a:ext cx="6619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17264</a:t>
            </a:r>
          </a:p>
        </p:txBody>
      </p:sp>
      <p:sp>
        <p:nvSpPr>
          <p:cNvPr id="13383" name="Rectangle 70"/>
          <p:cNvSpPr>
            <a:spLocks/>
          </p:cNvSpPr>
          <p:nvPr/>
        </p:nvSpPr>
        <p:spPr bwMode="auto">
          <a:xfrm>
            <a:off x="6642100" y="42243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13384" name="Rectangle 71"/>
          <p:cNvSpPr>
            <a:spLocks/>
          </p:cNvSpPr>
          <p:nvPr/>
        </p:nvSpPr>
        <p:spPr bwMode="auto">
          <a:xfrm>
            <a:off x="7400925" y="42243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port6</a:t>
            </a:r>
          </a:p>
        </p:txBody>
      </p:sp>
      <p:sp>
        <p:nvSpPr>
          <p:cNvPr id="13385" name="Rectangle 72"/>
          <p:cNvSpPr>
            <a:spLocks/>
          </p:cNvSpPr>
          <p:nvPr/>
        </p:nvSpPr>
        <p:spPr bwMode="auto">
          <a:xfrm>
            <a:off x="561975" y="4730750"/>
            <a:ext cx="7286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latin typeface="Calibri" panose="020F0502020204030204" pitchFamily="34" charset="0"/>
              </a:rPr>
              <a:t>Firewall</a:t>
            </a:r>
          </a:p>
        </p:txBody>
      </p:sp>
      <p:sp>
        <p:nvSpPr>
          <p:cNvPr id="13386" name="Rectangle 73"/>
          <p:cNvSpPr>
            <a:spLocks/>
          </p:cNvSpPr>
          <p:nvPr/>
        </p:nvSpPr>
        <p:spPr bwMode="auto">
          <a:xfrm>
            <a:off x="685800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grpSp>
        <p:nvGrpSpPr>
          <p:cNvPr id="13387" name="Group 74"/>
          <p:cNvGrpSpPr>
            <a:grpSpLocks/>
          </p:cNvGrpSpPr>
          <p:nvPr/>
        </p:nvGrpSpPr>
        <p:grpSpPr bwMode="auto">
          <a:xfrm>
            <a:off x="687388" y="5272088"/>
            <a:ext cx="7483475" cy="571500"/>
            <a:chOff x="0" y="0"/>
            <a:chExt cx="6704" cy="512"/>
          </a:xfrm>
        </p:grpSpPr>
        <p:sp>
          <p:nvSpPr>
            <p:cNvPr id="13388" name="Rectangle 7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89" name="Rectangle 7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Switch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Port</a:t>
              </a:r>
            </a:p>
          </p:txBody>
        </p:sp>
        <p:sp>
          <p:nvSpPr>
            <p:cNvPr id="13390" name="Rectangle 7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91" name="Rectangle 7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13392" name="Rectangle 7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93" name="Rectangle 8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13394" name="Rectangle 8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95" name="Rectangle 8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Eth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type</a:t>
              </a:r>
            </a:p>
          </p:txBody>
        </p:sp>
        <p:sp>
          <p:nvSpPr>
            <p:cNvPr id="13396" name="Rectangle 8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97" name="Rectangle 8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VLAN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ID</a:t>
              </a:r>
            </a:p>
          </p:txBody>
        </p:sp>
        <p:sp>
          <p:nvSpPr>
            <p:cNvPr id="13398" name="Rectangle 8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399" name="Rectangle 8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13400" name="Rectangle 8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401" name="Rectangle 8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13402" name="Rectangle 8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403" name="Rectangle 9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Prot</a:t>
              </a:r>
            </a:p>
          </p:txBody>
        </p:sp>
        <p:sp>
          <p:nvSpPr>
            <p:cNvPr id="13404" name="Rectangle 9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405" name="Rectangle 9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sport</a:t>
              </a:r>
            </a:p>
          </p:txBody>
        </p:sp>
        <p:sp>
          <p:nvSpPr>
            <p:cNvPr id="13406" name="Rectangle 9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407" name="Rectangle 9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dport</a:t>
              </a:r>
            </a:p>
          </p:txBody>
        </p:sp>
        <p:sp>
          <p:nvSpPr>
            <p:cNvPr id="13408" name="Rectangle 9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3409" name="Rectangle 9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Forward</a:t>
              </a:r>
            </a:p>
          </p:txBody>
        </p:sp>
      </p:grpSp>
      <p:sp>
        <p:nvSpPr>
          <p:cNvPr id="13410" name="Rectangle 97"/>
          <p:cNvSpPr>
            <a:spLocks/>
          </p:cNvSpPr>
          <p:nvPr/>
        </p:nvSpPr>
        <p:spPr bwMode="auto">
          <a:xfrm>
            <a:off x="1346200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411" name="Rectangle 98"/>
          <p:cNvSpPr>
            <a:spLocks/>
          </p:cNvSpPr>
          <p:nvPr/>
        </p:nvSpPr>
        <p:spPr bwMode="auto">
          <a:xfrm>
            <a:off x="1774825" y="5938838"/>
            <a:ext cx="11334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412" name="Rectangle 99"/>
          <p:cNvSpPr>
            <a:spLocks/>
          </p:cNvSpPr>
          <p:nvPr/>
        </p:nvSpPr>
        <p:spPr bwMode="auto">
          <a:xfrm>
            <a:off x="2667000" y="5938838"/>
            <a:ext cx="6619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413" name="Rectangle 100"/>
          <p:cNvSpPr>
            <a:spLocks/>
          </p:cNvSpPr>
          <p:nvPr/>
        </p:nvSpPr>
        <p:spPr bwMode="auto">
          <a:xfrm>
            <a:off x="3328988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414" name="Rectangle 101"/>
          <p:cNvSpPr>
            <a:spLocks/>
          </p:cNvSpPr>
          <p:nvPr/>
        </p:nvSpPr>
        <p:spPr bwMode="auto">
          <a:xfrm>
            <a:off x="3989388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415" name="Rectangle 102"/>
          <p:cNvSpPr>
            <a:spLocks/>
          </p:cNvSpPr>
          <p:nvPr/>
        </p:nvSpPr>
        <p:spPr bwMode="auto">
          <a:xfrm>
            <a:off x="4649788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416" name="Rectangle 103"/>
          <p:cNvSpPr>
            <a:spLocks/>
          </p:cNvSpPr>
          <p:nvPr/>
        </p:nvSpPr>
        <p:spPr bwMode="auto">
          <a:xfrm>
            <a:off x="5319713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417" name="Rectangle 104"/>
          <p:cNvSpPr>
            <a:spLocks/>
          </p:cNvSpPr>
          <p:nvPr/>
        </p:nvSpPr>
        <p:spPr bwMode="auto">
          <a:xfrm>
            <a:off x="5980113" y="5938838"/>
            <a:ext cx="6619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3418" name="Rectangle 105"/>
          <p:cNvSpPr>
            <a:spLocks/>
          </p:cNvSpPr>
          <p:nvPr/>
        </p:nvSpPr>
        <p:spPr bwMode="auto">
          <a:xfrm>
            <a:off x="6642100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22</a:t>
            </a:r>
          </a:p>
        </p:txBody>
      </p:sp>
      <p:sp>
        <p:nvSpPr>
          <p:cNvPr id="13419" name="Rectangle 106"/>
          <p:cNvSpPr>
            <a:spLocks/>
          </p:cNvSpPr>
          <p:nvPr/>
        </p:nvSpPr>
        <p:spPr bwMode="auto">
          <a:xfrm>
            <a:off x="7400925" y="5938838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563438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900"/>
              <a:t>Examples</a:t>
            </a:r>
          </a:p>
        </p:txBody>
      </p:sp>
      <p:sp>
        <p:nvSpPr>
          <p:cNvPr id="14339" name="Rectangle 2"/>
          <p:cNvSpPr>
            <a:spLocks/>
          </p:cNvSpPr>
          <p:nvPr/>
        </p:nvSpPr>
        <p:spPr bwMode="auto">
          <a:xfrm>
            <a:off x="563563" y="1346200"/>
            <a:ext cx="7223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latin typeface="Calibri" panose="020F0502020204030204" pitchFamily="34" charset="0"/>
              </a:rPr>
              <a:t>Routing</a:t>
            </a:r>
          </a:p>
        </p:txBody>
      </p:sp>
      <p:sp>
        <p:nvSpPr>
          <p:cNvPr id="14340" name="Rectangle 3"/>
          <p:cNvSpPr>
            <a:spLocks/>
          </p:cNvSpPr>
          <p:nvPr/>
        </p:nvSpPr>
        <p:spPr bwMode="auto">
          <a:xfrm>
            <a:off x="6858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grpSp>
        <p:nvGrpSpPr>
          <p:cNvPr id="14341" name="Group 4"/>
          <p:cNvGrpSpPr>
            <a:grpSpLocks/>
          </p:cNvGrpSpPr>
          <p:nvPr/>
        </p:nvGrpSpPr>
        <p:grpSpPr bwMode="auto">
          <a:xfrm>
            <a:off x="687388" y="1878013"/>
            <a:ext cx="7483475" cy="571500"/>
            <a:chOff x="0" y="0"/>
            <a:chExt cx="6704" cy="512"/>
          </a:xfrm>
        </p:grpSpPr>
        <p:sp>
          <p:nvSpPr>
            <p:cNvPr id="14342" name="Rectangle 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43" name="Rectangle 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Switch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Port</a:t>
              </a:r>
            </a:p>
          </p:txBody>
        </p:sp>
        <p:sp>
          <p:nvSpPr>
            <p:cNvPr id="14344" name="Rectangle 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45" name="Rectangle 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14346" name="Rectangle 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47" name="Rectangle 1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14348" name="Rectangle 1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49" name="Rectangle 1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Eth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type</a:t>
              </a:r>
            </a:p>
          </p:txBody>
        </p:sp>
        <p:sp>
          <p:nvSpPr>
            <p:cNvPr id="14350" name="Rectangle 1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51" name="Rectangle 1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VLAN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ID</a:t>
              </a:r>
            </a:p>
          </p:txBody>
        </p:sp>
        <p:sp>
          <p:nvSpPr>
            <p:cNvPr id="14352" name="Rectangle 1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53" name="Rectangle 1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14354" name="Rectangle 1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55" name="Rectangle 1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14356" name="Rectangle 1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57" name="Rectangle 2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Prot</a:t>
              </a:r>
            </a:p>
          </p:txBody>
        </p:sp>
        <p:sp>
          <p:nvSpPr>
            <p:cNvPr id="14358" name="Rectangle 2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59" name="Rectangle 2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sport</a:t>
              </a:r>
            </a:p>
          </p:txBody>
        </p:sp>
        <p:sp>
          <p:nvSpPr>
            <p:cNvPr id="14360" name="Rectangle 2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61" name="Rectangle 2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dport</a:t>
              </a:r>
            </a:p>
          </p:txBody>
        </p:sp>
        <p:sp>
          <p:nvSpPr>
            <p:cNvPr id="14362" name="Rectangle 2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63" name="Rectangle 2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Action</a:t>
              </a:r>
            </a:p>
          </p:txBody>
        </p:sp>
      </p:grpSp>
      <p:sp>
        <p:nvSpPr>
          <p:cNvPr id="14364" name="Rectangle 27"/>
          <p:cNvSpPr>
            <a:spLocks/>
          </p:cNvSpPr>
          <p:nvPr/>
        </p:nvSpPr>
        <p:spPr bwMode="auto">
          <a:xfrm>
            <a:off x="13462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365" name="Rectangle 28"/>
          <p:cNvSpPr>
            <a:spLocks/>
          </p:cNvSpPr>
          <p:nvPr/>
        </p:nvSpPr>
        <p:spPr bwMode="auto">
          <a:xfrm>
            <a:off x="1774825" y="2546350"/>
            <a:ext cx="1133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366" name="Rectangle 29"/>
          <p:cNvSpPr>
            <a:spLocks/>
          </p:cNvSpPr>
          <p:nvPr/>
        </p:nvSpPr>
        <p:spPr bwMode="auto">
          <a:xfrm>
            <a:off x="2667000" y="2546350"/>
            <a:ext cx="6619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367" name="Rectangle 30"/>
          <p:cNvSpPr>
            <a:spLocks/>
          </p:cNvSpPr>
          <p:nvPr/>
        </p:nvSpPr>
        <p:spPr bwMode="auto">
          <a:xfrm>
            <a:off x="33289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368" name="Rectangle 31"/>
          <p:cNvSpPr>
            <a:spLocks/>
          </p:cNvSpPr>
          <p:nvPr/>
        </p:nvSpPr>
        <p:spPr bwMode="auto">
          <a:xfrm>
            <a:off x="39893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369" name="Rectangle 32"/>
          <p:cNvSpPr>
            <a:spLocks/>
          </p:cNvSpPr>
          <p:nvPr/>
        </p:nvSpPr>
        <p:spPr bwMode="auto">
          <a:xfrm>
            <a:off x="46497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5.6.7.8</a:t>
            </a:r>
          </a:p>
        </p:txBody>
      </p:sp>
      <p:sp>
        <p:nvSpPr>
          <p:cNvPr id="14370" name="Rectangle 33"/>
          <p:cNvSpPr>
            <a:spLocks/>
          </p:cNvSpPr>
          <p:nvPr/>
        </p:nvSpPr>
        <p:spPr bwMode="auto">
          <a:xfrm>
            <a:off x="5319713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371" name="Rectangle 34"/>
          <p:cNvSpPr>
            <a:spLocks/>
          </p:cNvSpPr>
          <p:nvPr/>
        </p:nvSpPr>
        <p:spPr bwMode="auto">
          <a:xfrm>
            <a:off x="5980113" y="2546350"/>
            <a:ext cx="6619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372" name="Rectangle 35"/>
          <p:cNvSpPr>
            <a:spLocks/>
          </p:cNvSpPr>
          <p:nvPr/>
        </p:nvSpPr>
        <p:spPr bwMode="auto">
          <a:xfrm>
            <a:off x="66421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373" name="Rectangle 36"/>
          <p:cNvSpPr>
            <a:spLocks/>
          </p:cNvSpPr>
          <p:nvPr/>
        </p:nvSpPr>
        <p:spPr bwMode="auto">
          <a:xfrm>
            <a:off x="7400925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port6</a:t>
            </a:r>
          </a:p>
        </p:txBody>
      </p:sp>
      <p:sp>
        <p:nvSpPr>
          <p:cNvPr id="14374" name="Rectangle 37"/>
          <p:cNvSpPr>
            <a:spLocks/>
          </p:cNvSpPr>
          <p:nvPr/>
        </p:nvSpPr>
        <p:spPr bwMode="auto">
          <a:xfrm>
            <a:off x="565150" y="3070225"/>
            <a:ext cx="1462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latin typeface="Calibri" panose="020F0502020204030204" pitchFamily="34" charset="0"/>
              </a:rPr>
              <a:t>VLAN Switching</a:t>
            </a:r>
          </a:p>
        </p:txBody>
      </p:sp>
      <p:sp>
        <p:nvSpPr>
          <p:cNvPr id="14375" name="Rectangle 38"/>
          <p:cNvSpPr>
            <a:spLocks/>
          </p:cNvSpPr>
          <p:nvPr/>
        </p:nvSpPr>
        <p:spPr bwMode="auto">
          <a:xfrm>
            <a:off x="685800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grpSp>
        <p:nvGrpSpPr>
          <p:cNvPr id="14376" name="Group 39"/>
          <p:cNvGrpSpPr>
            <a:grpSpLocks/>
          </p:cNvGrpSpPr>
          <p:nvPr/>
        </p:nvGrpSpPr>
        <p:grpSpPr bwMode="auto">
          <a:xfrm>
            <a:off x="687388" y="3557588"/>
            <a:ext cx="7483475" cy="571500"/>
            <a:chOff x="0" y="0"/>
            <a:chExt cx="6704" cy="512"/>
          </a:xfrm>
        </p:grpSpPr>
        <p:sp>
          <p:nvSpPr>
            <p:cNvPr id="14377" name="Rectangle 40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78" name="Rectangle 41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Switch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Port</a:t>
              </a:r>
            </a:p>
          </p:txBody>
        </p:sp>
        <p:sp>
          <p:nvSpPr>
            <p:cNvPr id="14379" name="Rectangle 42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80" name="Rectangle 43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14381" name="Rectangle 44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82" name="Rectangle 45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MAC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14383" name="Rectangle 46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84" name="Rectangle 47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Eth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type</a:t>
              </a:r>
            </a:p>
          </p:txBody>
        </p:sp>
        <p:sp>
          <p:nvSpPr>
            <p:cNvPr id="14385" name="Rectangle 48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86" name="Rectangle 49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VLAN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ID</a:t>
              </a:r>
            </a:p>
          </p:txBody>
        </p:sp>
        <p:sp>
          <p:nvSpPr>
            <p:cNvPr id="14387" name="Rectangle 50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88" name="Rectangle 51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Src</a:t>
              </a:r>
            </a:p>
          </p:txBody>
        </p:sp>
        <p:sp>
          <p:nvSpPr>
            <p:cNvPr id="14389" name="Rectangle 52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90" name="Rectangle 53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Dst</a:t>
              </a:r>
            </a:p>
          </p:txBody>
        </p:sp>
        <p:sp>
          <p:nvSpPr>
            <p:cNvPr id="14391" name="Rectangle 54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92" name="Rectangle 55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IP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Prot</a:t>
              </a:r>
            </a:p>
          </p:txBody>
        </p:sp>
        <p:sp>
          <p:nvSpPr>
            <p:cNvPr id="14393" name="Rectangle 56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94" name="Rectangle 57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sport</a:t>
              </a:r>
            </a:p>
          </p:txBody>
        </p:sp>
        <p:sp>
          <p:nvSpPr>
            <p:cNvPr id="14395" name="Rectangle 58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96" name="Rectangle 59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TCP</a:t>
              </a:r>
            </a:p>
            <a:p>
              <a:r>
                <a:rPr lang="en-US" altLang="zh-TW" sz="1700">
                  <a:latin typeface="Calibri" panose="020F0502020204030204" pitchFamily="34" charset="0"/>
                </a:rPr>
                <a:t>dport</a:t>
              </a:r>
            </a:p>
          </p:txBody>
        </p:sp>
        <p:sp>
          <p:nvSpPr>
            <p:cNvPr id="14397" name="Rectangle 60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zh-TW">
                <a:latin typeface="Calibri" panose="020F0502020204030204" pitchFamily="34" charset="0"/>
              </a:endParaRPr>
            </a:p>
          </p:txBody>
        </p:sp>
        <p:sp>
          <p:nvSpPr>
            <p:cNvPr id="14398" name="Rectangle 61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700">
                  <a:latin typeface="Calibri" panose="020F0502020204030204" pitchFamily="34" charset="0"/>
                </a:rPr>
                <a:t>Action</a:t>
              </a:r>
            </a:p>
          </p:txBody>
        </p:sp>
      </p:grpSp>
      <p:sp>
        <p:nvSpPr>
          <p:cNvPr id="14399" name="Rectangle 62"/>
          <p:cNvSpPr>
            <a:spLocks/>
          </p:cNvSpPr>
          <p:nvPr/>
        </p:nvSpPr>
        <p:spPr bwMode="auto">
          <a:xfrm>
            <a:off x="1346200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400" name="Rectangle 64"/>
          <p:cNvSpPr>
            <a:spLocks/>
          </p:cNvSpPr>
          <p:nvPr/>
        </p:nvSpPr>
        <p:spPr bwMode="auto">
          <a:xfrm>
            <a:off x="2667000" y="4386263"/>
            <a:ext cx="6619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401" name="Rectangle 65"/>
          <p:cNvSpPr>
            <a:spLocks/>
          </p:cNvSpPr>
          <p:nvPr/>
        </p:nvSpPr>
        <p:spPr bwMode="auto">
          <a:xfrm>
            <a:off x="3311525" y="434181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vlan1</a:t>
            </a:r>
          </a:p>
        </p:txBody>
      </p:sp>
      <p:sp>
        <p:nvSpPr>
          <p:cNvPr id="14402" name="Rectangle 66"/>
          <p:cNvSpPr>
            <a:spLocks/>
          </p:cNvSpPr>
          <p:nvPr/>
        </p:nvSpPr>
        <p:spPr bwMode="auto">
          <a:xfrm>
            <a:off x="3989388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403" name="Rectangle 67"/>
          <p:cNvSpPr>
            <a:spLocks/>
          </p:cNvSpPr>
          <p:nvPr/>
        </p:nvSpPr>
        <p:spPr bwMode="auto">
          <a:xfrm>
            <a:off x="4686300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404" name="Rectangle 68"/>
          <p:cNvSpPr>
            <a:spLocks/>
          </p:cNvSpPr>
          <p:nvPr/>
        </p:nvSpPr>
        <p:spPr bwMode="auto">
          <a:xfrm>
            <a:off x="5319713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405" name="Rectangle 69"/>
          <p:cNvSpPr>
            <a:spLocks/>
          </p:cNvSpPr>
          <p:nvPr/>
        </p:nvSpPr>
        <p:spPr bwMode="auto">
          <a:xfrm>
            <a:off x="5980113" y="4386263"/>
            <a:ext cx="6619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406" name="Rectangle 70"/>
          <p:cNvSpPr>
            <a:spLocks/>
          </p:cNvSpPr>
          <p:nvPr/>
        </p:nvSpPr>
        <p:spPr bwMode="auto">
          <a:xfrm>
            <a:off x="6642100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14407" name="Rectangle 71"/>
          <p:cNvSpPr>
            <a:spLocks/>
          </p:cNvSpPr>
          <p:nvPr/>
        </p:nvSpPr>
        <p:spPr bwMode="auto">
          <a:xfrm>
            <a:off x="7400925" y="4054475"/>
            <a:ext cx="660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port6, 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port7,</a:t>
            </a:r>
          </a:p>
          <a:p>
            <a:r>
              <a:rPr lang="en-US" altLang="zh-TW" sz="1700">
                <a:latin typeface="Calibri" panose="020F0502020204030204" pitchFamily="34" charset="0"/>
              </a:rPr>
              <a:t>port9</a:t>
            </a:r>
          </a:p>
        </p:txBody>
      </p:sp>
      <p:sp>
        <p:nvSpPr>
          <p:cNvPr id="14408" name="Rectangle 63"/>
          <p:cNvSpPr>
            <a:spLocks/>
          </p:cNvSpPr>
          <p:nvPr/>
        </p:nvSpPr>
        <p:spPr bwMode="auto">
          <a:xfrm>
            <a:off x="1939925" y="4351338"/>
            <a:ext cx="8683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latin typeface="Calibri" panose="020F0502020204030204" pitchFamily="34" charset="0"/>
              </a:rPr>
              <a:t>00:1f..</a:t>
            </a:r>
          </a:p>
        </p:txBody>
      </p:sp>
    </p:spTree>
    <p:extLst>
      <p:ext uri="{BB962C8B-B14F-4D97-AF65-F5344CB8AC3E}">
        <p14:creationId xmlns:p14="http://schemas.microsoft.com/office/powerpoint/2010/main" val="2554984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Openflow</a:t>
            </a:r>
            <a:r>
              <a:rPr lang="en-US" altLang="zh-TW" dirty="0" smtClean="0"/>
              <a:t> rule examples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ovs</a:t>
            </a:r>
            <a:r>
              <a:rPr lang="en-US" altLang="zh-TW" dirty="0" err="1"/>
              <a:t>−ofctl</a:t>
            </a:r>
            <a:r>
              <a:rPr lang="en-US" altLang="zh-TW" dirty="0"/>
              <a:t> [options] command [switch] [</a:t>
            </a:r>
            <a:r>
              <a:rPr lang="en-US" altLang="zh-TW" dirty="0" err="1"/>
              <a:t>args</a:t>
            </a:r>
            <a:r>
              <a:rPr lang="en-US" altLang="zh-TW" dirty="0" smtClean="0"/>
              <a:t>...]</a:t>
            </a:r>
          </a:p>
          <a:p>
            <a:r>
              <a:rPr lang="en-US" altLang="zh-TW" dirty="0" err="1" smtClean="0"/>
              <a:t>ovs-ofctl</a:t>
            </a:r>
            <a:r>
              <a:rPr lang="en-US" altLang="zh-TW" dirty="0" smtClean="0"/>
              <a:t> add-flow </a:t>
            </a:r>
            <a:r>
              <a:rPr lang="en-US" altLang="zh-TW" dirty="0" err="1" smtClean="0"/>
              <a:t>br-int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dl_type</a:t>
            </a:r>
            <a:r>
              <a:rPr lang="en-US" altLang="zh-TW" dirty="0" smtClean="0"/>
              <a:t>=0x800,nw_proto=17,nw_src=192.168.0.5,nw_dst=8.8.8.8,actions=drop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630786" y="3295591"/>
            <a:ext cx="40270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dl_type</a:t>
            </a:r>
            <a:r>
              <a:rPr lang="en-US" altLang="zh-TW" dirty="0"/>
              <a:t>=0×0800 &lt;=&gt; </a:t>
            </a:r>
            <a:r>
              <a:rPr lang="en-US" altLang="zh-TW" dirty="0" err="1"/>
              <a:t>ip</a:t>
            </a:r>
            <a:endParaRPr lang="en-US" altLang="zh-TW" dirty="0"/>
          </a:p>
          <a:p>
            <a:r>
              <a:rPr lang="en-US" altLang="zh-TW" dirty="0" err="1"/>
              <a:t>dl_type</a:t>
            </a:r>
            <a:r>
              <a:rPr lang="en-US" altLang="zh-TW" dirty="0"/>
              <a:t>=0×0806 &lt;=&gt; </a:t>
            </a:r>
            <a:r>
              <a:rPr lang="en-US" altLang="zh-TW" dirty="0" err="1"/>
              <a:t>arp</a:t>
            </a:r>
            <a:endParaRPr lang="en-US" altLang="zh-TW" dirty="0"/>
          </a:p>
          <a:p>
            <a:r>
              <a:rPr lang="en-US" altLang="zh-TW" dirty="0" err="1"/>
              <a:t>dl_type</a:t>
            </a:r>
            <a:r>
              <a:rPr lang="en-US" altLang="zh-TW" dirty="0"/>
              <a:t>=0×0800</a:t>
            </a:r>
            <a:r>
              <a:rPr lang="zh-TW" altLang="en-US" dirty="0"/>
              <a:t>，</a:t>
            </a:r>
            <a:r>
              <a:rPr lang="en-US" altLang="zh-TW" dirty="0" err="1"/>
              <a:t>nw_proto</a:t>
            </a:r>
            <a:r>
              <a:rPr lang="en-US" altLang="zh-TW" dirty="0"/>
              <a:t>=1 &lt;=&gt; </a:t>
            </a:r>
            <a:r>
              <a:rPr lang="en-US" altLang="zh-TW" dirty="0" err="1"/>
              <a:t>icmp</a:t>
            </a:r>
            <a:endParaRPr lang="en-US" altLang="zh-TW" dirty="0"/>
          </a:p>
          <a:p>
            <a:r>
              <a:rPr lang="en-US" altLang="zh-TW" dirty="0" err="1"/>
              <a:t>dl_type</a:t>
            </a:r>
            <a:r>
              <a:rPr lang="en-US" altLang="zh-TW" dirty="0"/>
              <a:t>=0×0800</a:t>
            </a:r>
            <a:r>
              <a:rPr lang="zh-TW" altLang="en-US" dirty="0"/>
              <a:t>，</a:t>
            </a:r>
            <a:r>
              <a:rPr lang="en-US" altLang="zh-TW" dirty="0" err="1"/>
              <a:t>nw_proto</a:t>
            </a:r>
            <a:r>
              <a:rPr lang="en-US" altLang="zh-TW" dirty="0"/>
              <a:t>=6 &lt;=&gt; </a:t>
            </a:r>
            <a:r>
              <a:rPr lang="en-US" altLang="zh-TW" dirty="0" err="1"/>
              <a:t>tcp</a:t>
            </a:r>
            <a:endParaRPr lang="en-US" altLang="zh-TW" dirty="0"/>
          </a:p>
          <a:p>
            <a:r>
              <a:rPr lang="en-US" altLang="zh-TW" dirty="0" err="1"/>
              <a:t>dl_type</a:t>
            </a:r>
            <a:r>
              <a:rPr lang="en-US" altLang="zh-TW" dirty="0"/>
              <a:t>=0×0800</a:t>
            </a:r>
            <a:r>
              <a:rPr lang="zh-TW" altLang="en-US" dirty="0"/>
              <a:t>，</a:t>
            </a:r>
            <a:r>
              <a:rPr lang="en-US" altLang="zh-TW" dirty="0" err="1"/>
              <a:t>nw_proto</a:t>
            </a:r>
            <a:r>
              <a:rPr lang="en-US" altLang="zh-TW" dirty="0"/>
              <a:t>=17 &lt;=&gt; </a:t>
            </a:r>
            <a:r>
              <a:rPr lang="en-US" altLang="zh-TW" dirty="0" err="1"/>
              <a:t>udp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682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Flow </a:t>
            </a:r>
            <a:r>
              <a:rPr lang="en-US" altLang="zh-TW" dirty="0" smtClean="0">
                <a:ea typeface="新細明體" panose="02020500000000000000" pitchFamily="18" charset="-120"/>
              </a:rPr>
              <a:t>comparison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34" y="2046294"/>
            <a:ext cx="2998788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09" y="4391031"/>
            <a:ext cx="2982913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217084" y="1308106"/>
            <a:ext cx="31051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Cpu</a:t>
            </a:r>
            <a:r>
              <a:rPr kumimoji="0" lang="en-US" altLang="zh-TW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 Load</a:t>
            </a:r>
            <a:r>
              <a:rPr kumimoji="0" lang="en-US" altLang="zh-TW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endParaRPr kumimoji="0" lang="en-US" altLang="zh-TW" sz="20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048809" y="3784606"/>
            <a:ext cx="32004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Agent Memory</a:t>
            </a:r>
            <a:endParaRPr kumimoji="0" lang="zh-TW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84" y="1930406"/>
            <a:ext cx="3251200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701772" y="1308106"/>
            <a:ext cx="23891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0" lang="en-US" altLang="zh-TW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Bandwidth</a:t>
            </a:r>
            <a:endParaRPr kumimoji="0" lang="zh-TW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97" y="4378331"/>
            <a:ext cx="2874962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54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Background &amp; Related Work</a:t>
            </a:r>
          </a:p>
          <a:p>
            <a:r>
              <a:rPr lang="en-US" altLang="zh-TW" dirty="0"/>
              <a:t>Attack Model</a:t>
            </a:r>
          </a:p>
          <a:p>
            <a:r>
              <a:rPr lang="en-US" altLang="zh-TW" dirty="0"/>
              <a:t>Design Architecture &amp; Implementation</a:t>
            </a:r>
          </a:p>
          <a:p>
            <a:r>
              <a:rPr lang="en-US" altLang="zh-TW" dirty="0"/>
              <a:t>Analysis</a:t>
            </a:r>
          </a:p>
          <a:p>
            <a:r>
              <a:rPr lang="en-US" altLang="zh-TW" dirty="0"/>
              <a:t>Conclusion</a:t>
            </a:r>
          </a:p>
          <a:p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0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204788" y="1377950"/>
            <a:ext cx="8783637" cy="4641850"/>
            <a:chOff x="119" y="621"/>
            <a:chExt cx="5533" cy="2924"/>
          </a:xfrm>
        </p:grpSpPr>
        <p:grpSp>
          <p:nvGrpSpPr>
            <p:cNvPr id="7" name="Group 13"/>
            <p:cNvGrpSpPr>
              <a:grpSpLocks/>
            </p:cNvGrpSpPr>
            <p:nvPr/>
          </p:nvGrpSpPr>
          <p:grpSpPr bwMode="auto">
            <a:xfrm>
              <a:off x="119" y="621"/>
              <a:ext cx="5526" cy="2917"/>
              <a:chOff x="119" y="621"/>
              <a:chExt cx="5526" cy="2917"/>
            </a:xfrm>
          </p:grpSpPr>
          <p:sp>
            <p:nvSpPr>
              <p:cNvPr id="92" name="Rectangle 14"/>
              <p:cNvSpPr>
                <a:spLocks noChangeArrowheads="1"/>
              </p:cNvSpPr>
              <p:nvPr/>
            </p:nvSpPr>
            <p:spPr bwMode="auto">
              <a:xfrm>
                <a:off x="2751" y="930"/>
                <a:ext cx="584" cy="157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93" name="Rectangle 15"/>
              <p:cNvSpPr>
                <a:spLocks noChangeArrowheads="1"/>
              </p:cNvSpPr>
              <p:nvPr/>
            </p:nvSpPr>
            <p:spPr bwMode="auto">
              <a:xfrm>
                <a:off x="3906" y="930"/>
                <a:ext cx="1739" cy="157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94" name="Rectangle 16"/>
              <p:cNvSpPr>
                <a:spLocks noChangeArrowheads="1"/>
              </p:cNvSpPr>
              <p:nvPr/>
            </p:nvSpPr>
            <p:spPr bwMode="auto">
              <a:xfrm>
                <a:off x="3906" y="1081"/>
                <a:ext cx="1739" cy="158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95" name="Rectangle 17"/>
              <p:cNvSpPr>
                <a:spLocks noChangeArrowheads="1"/>
              </p:cNvSpPr>
              <p:nvPr/>
            </p:nvSpPr>
            <p:spPr bwMode="auto">
              <a:xfrm>
                <a:off x="3906" y="1232"/>
                <a:ext cx="1162" cy="1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96" name="Rectangle 18"/>
              <p:cNvSpPr>
                <a:spLocks noChangeArrowheads="1"/>
              </p:cNvSpPr>
              <p:nvPr/>
            </p:nvSpPr>
            <p:spPr bwMode="auto">
              <a:xfrm>
                <a:off x="5061" y="1232"/>
                <a:ext cx="584" cy="158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97" name="Rectangle 19"/>
              <p:cNvSpPr>
                <a:spLocks noChangeArrowheads="1"/>
              </p:cNvSpPr>
              <p:nvPr/>
            </p:nvSpPr>
            <p:spPr bwMode="auto">
              <a:xfrm>
                <a:off x="3906" y="1383"/>
                <a:ext cx="1739" cy="158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98" name="Rectangle 20"/>
              <p:cNvSpPr>
                <a:spLocks noChangeArrowheads="1"/>
              </p:cNvSpPr>
              <p:nvPr/>
            </p:nvSpPr>
            <p:spPr bwMode="auto">
              <a:xfrm>
                <a:off x="3329" y="1534"/>
                <a:ext cx="584" cy="158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99" name="Rectangle 21"/>
              <p:cNvSpPr>
                <a:spLocks noChangeArrowheads="1"/>
              </p:cNvSpPr>
              <p:nvPr/>
            </p:nvSpPr>
            <p:spPr bwMode="auto">
              <a:xfrm>
                <a:off x="3906" y="1534"/>
                <a:ext cx="1739" cy="158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00" name="Rectangle 22"/>
              <p:cNvSpPr>
                <a:spLocks noChangeArrowheads="1"/>
              </p:cNvSpPr>
              <p:nvPr/>
            </p:nvSpPr>
            <p:spPr bwMode="auto">
              <a:xfrm>
                <a:off x="3906" y="1685"/>
                <a:ext cx="1739" cy="165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01" name="Rectangle 23"/>
              <p:cNvSpPr>
                <a:spLocks noChangeArrowheads="1"/>
              </p:cNvSpPr>
              <p:nvPr/>
            </p:nvSpPr>
            <p:spPr bwMode="auto">
              <a:xfrm>
                <a:off x="3906" y="2152"/>
                <a:ext cx="1162" cy="1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02" name="Rectangle 24"/>
              <p:cNvSpPr>
                <a:spLocks noChangeArrowheads="1"/>
              </p:cNvSpPr>
              <p:nvPr/>
            </p:nvSpPr>
            <p:spPr bwMode="auto">
              <a:xfrm>
                <a:off x="5061" y="2152"/>
                <a:ext cx="584" cy="157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03" name="Rectangle 25"/>
              <p:cNvSpPr>
                <a:spLocks noChangeArrowheads="1"/>
              </p:cNvSpPr>
              <p:nvPr/>
            </p:nvSpPr>
            <p:spPr bwMode="auto">
              <a:xfrm>
                <a:off x="3906" y="2303"/>
                <a:ext cx="1739" cy="158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04" name="Rectangle 26"/>
              <p:cNvSpPr>
                <a:spLocks noChangeArrowheads="1"/>
              </p:cNvSpPr>
              <p:nvPr/>
            </p:nvSpPr>
            <p:spPr bwMode="auto">
              <a:xfrm>
                <a:off x="3329" y="2454"/>
                <a:ext cx="2316" cy="158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05" name="Rectangle 27"/>
              <p:cNvSpPr>
                <a:spLocks noChangeArrowheads="1"/>
              </p:cNvSpPr>
              <p:nvPr/>
            </p:nvSpPr>
            <p:spPr bwMode="auto">
              <a:xfrm>
                <a:off x="3906" y="2605"/>
                <a:ext cx="1739" cy="164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06" name="Rectangle 28"/>
              <p:cNvSpPr>
                <a:spLocks noChangeArrowheads="1"/>
              </p:cNvSpPr>
              <p:nvPr/>
            </p:nvSpPr>
            <p:spPr bwMode="auto">
              <a:xfrm>
                <a:off x="5061" y="3072"/>
                <a:ext cx="584" cy="308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07" name="Rectangle 29"/>
              <p:cNvSpPr>
                <a:spLocks noChangeArrowheads="1"/>
              </p:cNvSpPr>
              <p:nvPr/>
            </p:nvSpPr>
            <p:spPr bwMode="auto">
              <a:xfrm>
                <a:off x="3329" y="3374"/>
                <a:ext cx="584" cy="164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08" name="Rectangle 30"/>
              <p:cNvSpPr>
                <a:spLocks noChangeArrowheads="1"/>
              </p:cNvSpPr>
              <p:nvPr/>
            </p:nvSpPr>
            <p:spPr bwMode="auto">
              <a:xfrm>
                <a:off x="5061" y="3374"/>
                <a:ext cx="584" cy="164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09" name="Rectangle 31"/>
              <p:cNvSpPr>
                <a:spLocks noChangeArrowheads="1"/>
              </p:cNvSpPr>
              <p:nvPr/>
            </p:nvSpPr>
            <p:spPr bwMode="auto">
              <a:xfrm>
                <a:off x="2869" y="634"/>
                <a:ext cx="353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MRTG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10" name="Rectangle 32"/>
              <p:cNvSpPr>
                <a:spLocks noChangeArrowheads="1"/>
              </p:cNvSpPr>
              <p:nvPr/>
            </p:nvSpPr>
            <p:spPr bwMode="auto">
              <a:xfrm>
                <a:off x="3388" y="634"/>
                <a:ext cx="46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NetFlow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11" name="Rectangle 33"/>
              <p:cNvSpPr>
                <a:spLocks noChangeArrowheads="1"/>
              </p:cNvSpPr>
              <p:nvPr/>
            </p:nvSpPr>
            <p:spPr bwMode="auto">
              <a:xfrm>
                <a:off x="3965" y="634"/>
                <a:ext cx="473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RMON-II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12" name="Rectangle 34"/>
              <p:cNvSpPr>
                <a:spLocks noChangeArrowheads="1"/>
              </p:cNvSpPr>
              <p:nvPr/>
            </p:nvSpPr>
            <p:spPr bwMode="auto">
              <a:xfrm>
                <a:off x="4556" y="634"/>
                <a:ext cx="44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XRMON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13" name="Rectangle 35"/>
              <p:cNvSpPr>
                <a:spLocks noChangeArrowheads="1"/>
              </p:cNvSpPr>
              <p:nvPr/>
            </p:nvSpPr>
            <p:spPr bwMode="auto">
              <a:xfrm>
                <a:off x="5186" y="634"/>
                <a:ext cx="339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sFlow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14" name="Rectangle 36"/>
              <p:cNvSpPr>
                <a:spLocks noChangeArrowheads="1"/>
              </p:cNvSpPr>
              <p:nvPr/>
            </p:nvSpPr>
            <p:spPr bwMode="auto">
              <a:xfrm>
                <a:off x="152" y="792"/>
                <a:ext cx="2205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Control real-time congestion problems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15" name="Rectangle 37"/>
              <p:cNvSpPr>
                <a:spLocks noChangeArrowheads="1"/>
              </p:cNvSpPr>
              <p:nvPr/>
            </p:nvSpPr>
            <p:spPr bwMode="auto">
              <a:xfrm>
                <a:off x="965" y="943"/>
                <a:ext cx="162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Real-time segment counters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16" name="Rectangle 38"/>
              <p:cNvSpPr>
                <a:spLocks noChangeArrowheads="1"/>
              </p:cNvSpPr>
              <p:nvPr/>
            </p:nvSpPr>
            <p:spPr bwMode="auto">
              <a:xfrm>
                <a:off x="3007" y="943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17" name="Rectangle 39"/>
              <p:cNvSpPr>
                <a:spLocks noChangeArrowheads="1"/>
              </p:cNvSpPr>
              <p:nvPr/>
            </p:nvSpPr>
            <p:spPr bwMode="auto">
              <a:xfrm>
                <a:off x="3578" y="943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18" name="Rectangle 40"/>
              <p:cNvSpPr>
                <a:spLocks noChangeArrowheads="1"/>
              </p:cNvSpPr>
              <p:nvPr/>
            </p:nvSpPr>
            <p:spPr bwMode="auto">
              <a:xfrm>
                <a:off x="4162" y="943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19" name="Rectangle 41"/>
              <p:cNvSpPr>
                <a:spLocks noChangeArrowheads="1"/>
              </p:cNvSpPr>
              <p:nvPr/>
            </p:nvSpPr>
            <p:spPr bwMode="auto">
              <a:xfrm>
                <a:off x="4739" y="943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20" name="Rectangle 42"/>
              <p:cNvSpPr>
                <a:spLocks noChangeArrowheads="1"/>
              </p:cNvSpPr>
              <p:nvPr/>
            </p:nvSpPr>
            <p:spPr bwMode="auto">
              <a:xfrm>
                <a:off x="5317" y="943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21" name="Rectangle 43"/>
              <p:cNvSpPr>
                <a:spLocks noChangeArrowheads="1"/>
              </p:cNvSpPr>
              <p:nvPr/>
            </p:nvSpPr>
            <p:spPr bwMode="auto">
              <a:xfrm>
                <a:off x="965" y="1094"/>
                <a:ext cx="162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Real-time top talkers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22" name="Rectangle 44"/>
              <p:cNvSpPr>
                <a:spLocks noChangeArrowheads="1"/>
              </p:cNvSpPr>
              <p:nvPr/>
            </p:nvSpPr>
            <p:spPr bwMode="auto">
              <a:xfrm>
                <a:off x="3000" y="1094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23" name="Rectangle 45"/>
              <p:cNvSpPr>
                <a:spLocks noChangeArrowheads="1"/>
              </p:cNvSpPr>
              <p:nvPr/>
            </p:nvSpPr>
            <p:spPr bwMode="auto">
              <a:xfrm>
                <a:off x="3578" y="1094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24" name="Rectangle 46"/>
              <p:cNvSpPr>
                <a:spLocks noChangeArrowheads="1"/>
              </p:cNvSpPr>
              <p:nvPr/>
            </p:nvSpPr>
            <p:spPr bwMode="auto">
              <a:xfrm>
                <a:off x="4162" y="1094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25" name="Rectangle 47"/>
              <p:cNvSpPr>
                <a:spLocks noChangeArrowheads="1"/>
              </p:cNvSpPr>
              <p:nvPr/>
            </p:nvSpPr>
            <p:spPr bwMode="auto">
              <a:xfrm>
                <a:off x="4739" y="1094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26" name="Rectangle 48"/>
              <p:cNvSpPr>
                <a:spLocks noChangeArrowheads="1"/>
              </p:cNvSpPr>
              <p:nvPr/>
            </p:nvSpPr>
            <p:spPr bwMode="auto">
              <a:xfrm>
                <a:off x="5317" y="1094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27" name="Rectangle 49"/>
              <p:cNvSpPr>
                <a:spLocks noChangeArrowheads="1"/>
              </p:cNvSpPr>
              <p:nvPr/>
            </p:nvSpPr>
            <p:spPr bwMode="auto">
              <a:xfrm>
                <a:off x="965" y="1245"/>
                <a:ext cx="162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In/out view on interface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28" name="Rectangle 50"/>
              <p:cNvSpPr>
                <a:spLocks noChangeArrowheads="1"/>
              </p:cNvSpPr>
              <p:nvPr/>
            </p:nvSpPr>
            <p:spPr bwMode="auto">
              <a:xfrm>
                <a:off x="2981" y="1245"/>
                <a:ext cx="16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zh-TW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1/2</a:t>
                </a:r>
                <a:endParaRPr kumimoji="0" lang="zh-TW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29" name="Rectangle 51"/>
              <p:cNvSpPr>
                <a:spLocks noChangeArrowheads="1"/>
              </p:cNvSpPr>
              <p:nvPr/>
            </p:nvSpPr>
            <p:spPr bwMode="auto">
              <a:xfrm>
                <a:off x="3558" y="1245"/>
                <a:ext cx="16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zh-TW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1/2</a:t>
                </a:r>
                <a:endParaRPr kumimoji="0" lang="zh-TW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30" name="Rectangle 52"/>
              <p:cNvSpPr>
                <a:spLocks noChangeArrowheads="1"/>
              </p:cNvSpPr>
              <p:nvPr/>
            </p:nvSpPr>
            <p:spPr bwMode="auto">
              <a:xfrm>
                <a:off x="4155" y="1245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auto">
              <a:xfrm>
                <a:off x="4733" y="1245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32" name="Rectangle 54"/>
              <p:cNvSpPr>
                <a:spLocks noChangeArrowheads="1"/>
              </p:cNvSpPr>
              <p:nvPr/>
            </p:nvSpPr>
            <p:spPr bwMode="auto">
              <a:xfrm>
                <a:off x="5317" y="1245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33" name="Rectangle 55"/>
              <p:cNvSpPr>
                <a:spLocks noChangeArrowheads="1"/>
              </p:cNvSpPr>
              <p:nvPr/>
            </p:nvSpPr>
            <p:spPr bwMode="auto">
              <a:xfrm>
                <a:off x="965" y="1396"/>
                <a:ext cx="162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MAC address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34" name="Rectangle 56"/>
              <p:cNvSpPr>
                <a:spLocks noChangeArrowheads="1"/>
              </p:cNvSpPr>
              <p:nvPr/>
            </p:nvSpPr>
            <p:spPr bwMode="auto">
              <a:xfrm>
                <a:off x="3000" y="1396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35" name="Rectangle 57"/>
              <p:cNvSpPr>
                <a:spLocks noChangeArrowheads="1"/>
              </p:cNvSpPr>
              <p:nvPr/>
            </p:nvSpPr>
            <p:spPr bwMode="auto">
              <a:xfrm>
                <a:off x="3578" y="1396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36" name="Rectangle 58"/>
              <p:cNvSpPr>
                <a:spLocks noChangeArrowheads="1"/>
              </p:cNvSpPr>
              <p:nvPr/>
            </p:nvSpPr>
            <p:spPr bwMode="auto">
              <a:xfrm>
                <a:off x="4162" y="1396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37" name="Rectangle 59"/>
              <p:cNvSpPr>
                <a:spLocks noChangeArrowheads="1"/>
              </p:cNvSpPr>
              <p:nvPr/>
            </p:nvSpPr>
            <p:spPr bwMode="auto">
              <a:xfrm>
                <a:off x="4739" y="1396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38" name="Rectangle 60"/>
              <p:cNvSpPr>
                <a:spLocks noChangeArrowheads="1"/>
              </p:cNvSpPr>
              <p:nvPr/>
            </p:nvSpPr>
            <p:spPr bwMode="auto">
              <a:xfrm>
                <a:off x="5317" y="1396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39" name="Rectangle 61"/>
              <p:cNvSpPr>
                <a:spLocks noChangeArrowheads="1"/>
              </p:cNvSpPr>
              <p:nvPr/>
            </p:nvSpPr>
            <p:spPr bwMode="auto">
              <a:xfrm>
                <a:off x="965" y="1547"/>
                <a:ext cx="162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IPv4, ICMP, TCP, UDP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40" name="Rectangle 62"/>
              <p:cNvSpPr>
                <a:spLocks noChangeArrowheads="1"/>
              </p:cNvSpPr>
              <p:nvPr/>
            </p:nvSpPr>
            <p:spPr bwMode="auto">
              <a:xfrm>
                <a:off x="3000" y="1547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41" name="Rectangle 63"/>
              <p:cNvSpPr>
                <a:spLocks noChangeArrowheads="1"/>
              </p:cNvSpPr>
              <p:nvPr/>
            </p:nvSpPr>
            <p:spPr bwMode="auto">
              <a:xfrm>
                <a:off x="3584" y="1547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42" name="Rectangle 64"/>
              <p:cNvSpPr>
                <a:spLocks noChangeArrowheads="1"/>
              </p:cNvSpPr>
              <p:nvPr/>
            </p:nvSpPr>
            <p:spPr bwMode="auto">
              <a:xfrm>
                <a:off x="4162" y="1547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43" name="Rectangle 65"/>
              <p:cNvSpPr>
                <a:spLocks noChangeArrowheads="1"/>
              </p:cNvSpPr>
              <p:nvPr/>
            </p:nvSpPr>
            <p:spPr bwMode="auto">
              <a:xfrm>
                <a:off x="4739" y="1547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44" name="Rectangle 66"/>
              <p:cNvSpPr>
                <a:spLocks noChangeArrowheads="1"/>
              </p:cNvSpPr>
              <p:nvPr/>
            </p:nvSpPr>
            <p:spPr bwMode="auto">
              <a:xfrm>
                <a:off x="5317" y="1547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45" name="Rectangle 67"/>
              <p:cNvSpPr>
                <a:spLocks noChangeArrowheads="1"/>
              </p:cNvSpPr>
              <p:nvPr/>
            </p:nvSpPr>
            <p:spPr bwMode="auto">
              <a:xfrm>
                <a:off x="239" y="1698"/>
                <a:ext cx="2450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IPv6, IPX, DecNet4, AppleTalk, FrameRelay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46" name="Rectangle 68"/>
              <p:cNvSpPr>
                <a:spLocks noChangeArrowheads="1"/>
              </p:cNvSpPr>
              <p:nvPr/>
            </p:nvSpPr>
            <p:spPr bwMode="auto">
              <a:xfrm>
                <a:off x="3000" y="1698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47" name="Rectangle 69"/>
              <p:cNvSpPr>
                <a:spLocks noChangeArrowheads="1"/>
              </p:cNvSpPr>
              <p:nvPr/>
            </p:nvSpPr>
            <p:spPr bwMode="auto">
              <a:xfrm>
                <a:off x="3578" y="1698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48" name="Rectangle 70"/>
              <p:cNvSpPr>
                <a:spLocks noChangeArrowheads="1"/>
              </p:cNvSpPr>
              <p:nvPr/>
            </p:nvSpPr>
            <p:spPr bwMode="auto">
              <a:xfrm>
                <a:off x="4162" y="1698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49" name="Rectangle 71"/>
              <p:cNvSpPr>
                <a:spLocks noChangeArrowheads="1"/>
              </p:cNvSpPr>
              <p:nvPr/>
            </p:nvSpPr>
            <p:spPr bwMode="auto">
              <a:xfrm>
                <a:off x="4739" y="1698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50" name="Rectangle 72"/>
              <p:cNvSpPr>
                <a:spLocks noChangeArrowheads="1"/>
              </p:cNvSpPr>
              <p:nvPr/>
            </p:nvSpPr>
            <p:spPr bwMode="auto">
              <a:xfrm>
                <a:off x="5317" y="1698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51" name="Rectangle 73"/>
              <p:cNvSpPr>
                <a:spLocks noChangeArrowheads="1"/>
              </p:cNvSpPr>
              <p:nvPr/>
            </p:nvSpPr>
            <p:spPr bwMode="auto">
              <a:xfrm>
                <a:off x="152" y="2014"/>
                <a:ext cx="87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Plan for growth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52" name="Rectangle 74"/>
              <p:cNvSpPr>
                <a:spLocks noChangeArrowheads="1"/>
              </p:cNvSpPr>
              <p:nvPr/>
            </p:nvSpPr>
            <p:spPr bwMode="auto">
              <a:xfrm>
                <a:off x="965" y="2165"/>
                <a:ext cx="162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In/out view on interface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53" name="Rectangle 75"/>
              <p:cNvSpPr>
                <a:spLocks noChangeArrowheads="1"/>
              </p:cNvSpPr>
              <p:nvPr/>
            </p:nvSpPr>
            <p:spPr bwMode="auto">
              <a:xfrm>
                <a:off x="2981" y="2165"/>
                <a:ext cx="16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zh-TW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1/2</a:t>
                </a:r>
                <a:endParaRPr kumimoji="0" lang="zh-TW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54" name="Rectangle 76"/>
              <p:cNvSpPr>
                <a:spLocks noChangeArrowheads="1"/>
              </p:cNvSpPr>
              <p:nvPr/>
            </p:nvSpPr>
            <p:spPr bwMode="auto">
              <a:xfrm>
                <a:off x="3558" y="2165"/>
                <a:ext cx="16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zh-TW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1/2</a:t>
                </a:r>
                <a:endParaRPr kumimoji="0" lang="zh-TW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55" name="Rectangle 77"/>
              <p:cNvSpPr>
                <a:spLocks noChangeArrowheads="1"/>
              </p:cNvSpPr>
              <p:nvPr/>
            </p:nvSpPr>
            <p:spPr bwMode="auto">
              <a:xfrm>
                <a:off x="4155" y="2165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56" name="Rectangle 78"/>
              <p:cNvSpPr>
                <a:spLocks noChangeArrowheads="1"/>
              </p:cNvSpPr>
              <p:nvPr/>
            </p:nvSpPr>
            <p:spPr bwMode="auto">
              <a:xfrm>
                <a:off x="4733" y="2165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57" name="Rectangle 79"/>
              <p:cNvSpPr>
                <a:spLocks noChangeArrowheads="1"/>
              </p:cNvSpPr>
              <p:nvPr/>
            </p:nvSpPr>
            <p:spPr bwMode="auto">
              <a:xfrm>
                <a:off x="5317" y="2165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58" name="Rectangle 80"/>
              <p:cNvSpPr>
                <a:spLocks noChangeArrowheads="1"/>
              </p:cNvSpPr>
              <p:nvPr/>
            </p:nvSpPr>
            <p:spPr bwMode="auto">
              <a:xfrm>
                <a:off x="829" y="2316"/>
                <a:ext cx="1758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MAC address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59" name="Rectangle 81"/>
              <p:cNvSpPr>
                <a:spLocks noChangeArrowheads="1"/>
              </p:cNvSpPr>
              <p:nvPr/>
            </p:nvSpPr>
            <p:spPr bwMode="auto">
              <a:xfrm>
                <a:off x="3000" y="2316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60" name="Rectangle 82"/>
              <p:cNvSpPr>
                <a:spLocks noChangeArrowheads="1"/>
              </p:cNvSpPr>
              <p:nvPr/>
            </p:nvSpPr>
            <p:spPr bwMode="auto">
              <a:xfrm>
                <a:off x="3578" y="2316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61" name="Rectangle 83"/>
              <p:cNvSpPr>
                <a:spLocks noChangeArrowheads="1"/>
              </p:cNvSpPr>
              <p:nvPr/>
            </p:nvSpPr>
            <p:spPr bwMode="auto">
              <a:xfrm>
                <a:off x="4162" y="2316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62" name="Rectangle 84"/>
              <p:cNvSpPr>
                <a:spLocks noChangeArrowheads="1"/>
              </p:cNvSpPr>
              <p:nvPr/>
            </p:nvSpPr>
            <p:spPr bwMode="auto">
              <a:xfrm>
                <a:off x="4739" y="2316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63" name="Rectangle 85"/>
              <p:cNvSpPr>
                <a:spLocks noChangeArrowheads="1"/>
              </p:cNvSpPr>
              <p:nvPr/>
            </p:nvSpPr>
            <p:spPr bwMode="auto">
              <a:xfrm>
                <a:off x="5317" y="2316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64" name="Rectangle 86"/>
              <p:cNvSpPr>
                <a:spLocks noChangeArrowheads="1"/>
              </p:cNvSpPr>
              <p:nvPr/>
            </p:nvSpPr>
            <p:spPr bwMode="auto">
              <a:xfrm>
                <a:off x="965" y="2467"/>
                <a:ext cx="162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IPv4, ICMP, TCP, UDP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65" name="Rectangle 87"/>
              <p:cNvSpPr>
                <a:spLocks noChangeArrowheads="1"/>
              </p:cNvSpPr>
              <p:nvPr/>
            </p:nvSpPr>
            <p:spPr bwMode="auto">
              <a:xfrm>
                <a:off x="3000" y="2467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66" name="Rectangle 88"/>
              <p:cNvSpPr>
                <a:spLocks noChangeArrowheads="1"/>
              </p:cNvSpPr>
              <p:nvPr/>
            </p:nvSpPr>
            <p:spPr bwMode="auto">
              <a:xfrm>
                <a:off x="3584" y="2467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67" name="Rectangle 89"/>
              <p:cNvSpPr>
                <a:spLocks noChangeArrowheads="1"/>
              </p:cNvSpPr>
              <p:nvPr/>
            </p:nvSpPr>
            <p:spPr bwMode="auto">
              <a:xfrm>
                <a:off x="4162" y="2467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68" name="Rectangle 90"/>
              <p:cNvSpPr>
                <a:spLocks noChangeArrowheads="1"/>
              </p:cNvSpPr>
              <p:nvPr/>
            </p:nvSpPr>
            <p:spPr bwMode="auto">
              <a:xfrm>
                <a:off x="4739" y="2467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69" name="Rectangle 91"/>
              <p:cNvSpPr>
                <a:spLocks noChangeArrowheads="1"/>
              </p:cNvSpPr>
              <p:nvPr/>
            </p:nvSpPr>
            <p:spPr bwMode="auto">
              <a:xfrm>
                <a:off x="5317" y="2467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70" name="Rectangle 92"/>
              <p:cNvSpPr>
                <a:spLocks noChangeArrowheads="1"/>
              </p:cNvSpPr>
              <p:nvPr/>
            </p:nvSpPr>
            <p:spPr bwMode="auto">
              <a:xfrm>
                <a:off x="152" y="2618"/>
                <a:ext cx="2435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IPv6, IPX, DecNet4, AppleTalk, FrameRelay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71" name="Rectangle 93"/>
              <p:cNvSpPr>
                <a:spLocks noChangeArrowheads="1"/>
              </p:cNvSpPr>
              <p:nvPr/>
            </p:nvSpPr>
            <p:spPr bwMode="auto">
              <a:xfrm>
                <a:off x="3000" y="2618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72" name="Rectangle 94"/>
              <p:cNvSpPr>
                <a:spLocks noChangeArrowheads="1"/>
              </p:cNvSpPr>
              <p:nvPr/>
            </p:nvSpPr>
            <p:spPr bwMode="auto">
              <a:xfrm>
                <a:off x="3578" y="2618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73" name="Rectangle 95"/>
              <p:cNvSpPr>
                <a:spLocks noChangeArrowheads="1"/>
              </p:cNvSpPr>
              <p:nvPr/>
            </p:nvSpPr>
            <p:spPr bwMode="auto">
              <a:xfrm>
                <a:off x="4162" y="2618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74" name="Rectangle 96"/>
              <p:cNvSpPr>
                <a:spLocks noChangeArrowheads="1"/>
              </p:cNvSpPr>
              <p:nvPr/>
            </p:nvSpPr>
            <p:spPr bwMode="auto">
              <a:xfrm>
                <a:off x="4739" y="2618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75" name="Rectangle 97"/>
              <p:cNvSpPr>
                <a:spLocks noChangeArrowheads="1"/>
              </p:cNvSpPr>
              <p:nvPr/>
            </p:nvSpPr>
            <p:spPr bwMode="auto">
              <a:xfrm>
                <a:off x="5317" y="2618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76" name="Rectangle 98"/>
              <p:cNvSpPr>
                <a:spLocks noChangeArrowheads="1"/>
              </p:cNvSpPr>
              <p:nvPr/>
            </p:nvSpPr>
            <p:spPr bwMode="auto">
              <a:xfrm>
                <a:off x="152" y="2934"/>
                <a:ext cx="2435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Optimize BGP peering and routing policies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77" name="Rectangle 99"/>
              <p:cNvSpPr>
                <a:spLocks noChangeArrowheads="1"/>
              </p:cNvSpPr>
              <p:nvPr/>
            </p:nvSpPr>
            <p:spPr bwMode="auto">
              <a:xfrm>
                <a:off x="375" y="3085"/>
                <a:ext cx="2177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Source/Destination/Peer AS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78" name="Rectangle 100"/>
              <p:cNvSpPr>
                <a:spLocks noChangeArrowheads="1"/>
              </p:cNvSpPr>
              <p:nvPr/>
            </p:nvSpPr>
            <p:spPr bwMode="auto">
              <a:xfrm>
                <a:off x="3000" y="3085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79" name="Rectangle 101"/>
              <p:cNvSpPr>
                <a:spLocks noChangeArrowheads="1"/>
              </p:cNvSpPr>
              <p:nvPr/>
            </p:nvSpPr>
            <p:spPr bwMode="auto">
              <a:xfrm>
                <a:off x="3558" y="3085"/>
                <a:ext cx="16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zh-TW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1/2</a:t>
                </a:r>
                <a:endParaRPr kumimoji="0" lang="zh-TW" altLang="en-US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80" name="Rectangle 102"/>
              <p:cNvSpPr>
                <a:spLocks noChangeArrowheads="1"/>
              </p:cNvSpPr>
              <p:nvPr/>
            </p:nvSpPr>
            <p:spPr bwMode="auto">
              <a:xfrm>
                <a:off x="4155" y="3085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81" name="Rectangle 103"/>
              <p:cNvSpPr>
                <a:spLocks noChangeArrowheads="1"/>
              </p:cNvSpPr>
              <p:nvPr/>
            </p:nvSpPr>
            <p:spPr bwMode="auto">
              <a:xfrm>
                <a:off x="4733" y="3085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82" name="Rectangle 104"/>
              <p:cNvSpPr>
                <a:spLocks noChangeArrowheads="1"/>
              </p:cNvSpPr>
              <p:nvPr/>
            </p:nvSpPr>
            <p:spPr bwMode="auto">
              <a:xfrm>
                <a:off x="5317" y="3085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83" name="Rectangle 105"/>
              <p:cNvSpPr>
                <a:spLocks noChangeArrowheads="1"/>
              </p:cNvSpPr>
              <p:nvPr/>
            </p:nvSpPr>
            <p:spPr bwMode="auto">
              <a:xfrm>
                <a:off x="1030" y="3236"/>
                <a:ext cx="152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Full AS Path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84" name="Rectangle 106"/>
              <p:cNvSpPr>
                <a:spLocks noChangeArrowheads="1"/>
              </p:cNvSpPr>
              <p:nvPr/>
            </p:nvSpPr>
            <p:spPr bwMode="auto">
              <a:xfrm>
                <a:off x="3000" y="3236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85" name="Rectangle 107"/>
              <p:cNvSpPr>
                <a:spLocks noChangeArrowheads="1"/>
              </p:cNvSpPr>
              <p:nvPr/>
            </p:nvSpPr>
            <p:spPr bwMode="auto">
              <a:xfrm>
                <a:off x="3578" y="3236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86" name="Rectangle 108"/>
              <p:cNvSpPr>
                <a:spLocks noChangeArrowheads="1"/>
              </p:cNvSpPr>
              <p:nvPr/>
            </p:nvSpPr>
            <p:spPr bwMode="auto">
              <a:xfrm>
                <a:off x="4155" y="3236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87" name="Rectangle 109"/>
              <p:cNvSpPr>
                <a:spLocks noChangeArrowheads="1"/>
              </p:cNvSpPr>
              <p:nvPr/>
            </p:nvSpPr>
            <p:spPr bwMode="auto">
              <a:xfrm>
                <a:off x="4733" y="3236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88" name="Rectangle 110"/>
              <p:cNvSpPr>
                <a:spLocks noChangeArrowheads="1"/>
              </p:cNvSpPr>
              <p:nvPr/>
            </p:nvSpPr>
            <p:spPr bwMode="auto">
              <a:xfrm>
                <a:off x="5317" y="3236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89" name="Rectangle 111"/>
              <p:cNvSpPr>
                <a:spLocks noChangeArrowheads="1"/>
              </p:cNvSpPr>
              <p:nvPr/>
            </p:nvSpPr>
            <p:spPr bwMode="auto">
              <a:xfrm>
                <a:off x="1030" y="3387"/>
                <a:ext cx="1557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IP-Next Hop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90" name="Rectangle 112"/>
              <p:cNvSpPr>
                <a:spLocks noChangeArrowheads="1"/>
              </p:cNvSpPr>
              <p:nvPr/>
            </p:nvSpPr>
            <p:spPr bwMode="auto">
              <a:xfrm>
                <a:off x="3000" y="3387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91" name="Rectangle 113"/>
              <p:cNvSpPr>
                <a:spLocks noChangeArrowheads="1"/>
              </p:cNvSpPr>
              <p:nvPr/>
            </p:nvSpPr>
            <p:spPr bwMode="auto">
              <a:xfrm>
                <a:off x="3584" y="3387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92" name="Rectangle 114"/>
              <p:cNvSpPr>
                <a:spLocks noChangeArrowheads="1"/>
              </p:cNvSpPr>
              <p:nvPr/>
            </p:nvSpPr>
            <p:spPr bwMode="auto">
              <a:xfrm>
                <a:off x="4155" y="3387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93" name="Rectangle 115"/>
              <p:cNvSpPr>
                <a:spLocks noChangeArrowheads="1"/>
              </p:cNvSpPr>
              <p:nvPr/>
            </p:nvSpPr>
            <p:spPr bwMode="auto">
              <a:xfrm>
                <a:off x="4733" y="3387"/>
                <a:ext cx="8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94" name="Rectangle 116"/>
              <p:cNvSpPr>
                <a:spLocks noChangeArrowheads="1"/>
              </p:cNvSpPr>
              <p:nvPr/>
            </p:nvSpPr>
            <p:spPr bwMode="auto">
              <a:xfrm>
                <a:off x="5317" y="3387"/>
                <a:ext cx="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kumimoji="0" lang="en-US" altLang="zh-TW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endParaRPr kumimoji="0" lang="en-US" altLang="zh-TW" sz="2000">
                  <a:latin typeface="Arial Narrow" panose="020B0606020202030204" pitchFamily="34" charset="0"/>
                </a:endParaRPr>
              </a:p>
            </p:txBody>
          </p:sp>
          <p:sp>
            <p:nvSpPr>
              <p:cNvPr id="195" name="Line 117"/>
              <p:cNvSpPr>
                <a:spLocks noChangeShapeType="1"/>
              </p:cNvSpPr>
              <p:nvPr/>
            </p:nvSpPr>
            <p:spPr bwMode="auto">
              <a:xfrm>
                <a:off x="126" y="621"/>
                <a:ext cx="1" cy="151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6" name="Rectangle 118"/>
              <p:cNvSpPr>
                <a:spLocks noChangeArrowheads="1"/>
              </p:cNvSpPr>
              <p:nvPr/>
            </p:nvSpPr>
            <p:spPr bwMode="auto">
              <a:xfrm>
                <a:off x="126" y="621"/>
                <a:ext cx="7" cy="15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97" name="Line 119"/>
              <p:cNvSpPr>
                <a:spLocks noChangeShapeType="1"/>
              </p:cNvSpPr>
              <p:nvPr/>
            </p:nvSpPr>
            <p:spPr bwMode="auto">
              <a:xfrm>
                <a:off x="2751" y="621"/>
                <a:ext cx="1" cy="151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8" name="Rectangle 120"/>
              <p:cNvSpPr>
                <a:spLocks noChangeArrowheads="1"/>
              </p:cNvSpPr>
              <p:nvPr/>
            </p:nvSpPr>
            <p:spPr bwMode="auto">
              <a:xfrm>
                <a:off x="2751" y="621"/>
                <a:ext cx="7" cy="15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199" name="Line 121"/>
              <p:cNvSpPr>
                <a:spLocks noChangeShapeType="1"/>
              </p:cNvSpPr>
              <p:nvPr/>
            </p:nvSpPr>
            <p:spPr bwMode="auto">
              <a:xfrm>
                <a:off x="3329" y="621"/>
                <a:ext cx="1" cy="151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0" name="Rectangle 122"/>
              <p:cNvSpPr>
                <a:spLocks noChangeArrowheads="1"/>
              </p:cNvSpPr>
              <p:nvPr/>
            </p:nvSpPr>
            <p:spPr bwMode="auto">
              <a:xfrm>
                <a:off x="3329" y="621"/>
                <a:ext cx="6" cy="15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01" name="Line 123"/>
              <p:cNvSpPr>
                <a:spLocks noChangeShapeType="1"/>
              </p:cNvSpPr>
              <p:nvPr/>
            </p:nvSpPr>
            <p:spPr bwMode="auto">
              <a:xfrm>
                <a:off x="3906" y="621"/>
                <a:ext cx="1" cy="151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2" name="Rectangle 124"/>
              <p:cNvSpPr>
                <a:spLocks noChangeArrowheads="1"/>
              </p:cNvSpPr>
              <p:nvPr/>
            </p:nvSpPr>
            <p:spPr bwMode="auto">
              <a:xfrm>
                <a:off x="3906" y="621"/>
                <a:ext cx="7" cy="15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03" name="Line 125"/>
              <p:cNvSpPr>
                <a:spLocks noChangeShapeType="1"/>
              </p:cNvSpPr>
              <p:nvPr/>
            </p:nvSpPr>
            <p:spPr bwMode="auto">
              <a:xfrm>
                <a:off x="4484" y="621"/>
                <a:ext cx="1" cy="151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4" name="Rectangle 126"/>
              <p:cNvSpPr>
                <a:spLocks noChangeArrowheads="1"/>
              </p:cNvSpPr>
              <p:nvPr/>
            </p:nvSpPr>
            <p:spPr bwMode="auto">
              <a:xfrm>
                <a:off x="4484" y="621"/>
                <a:ext cx="6" cy="15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05" name="Line 127"/>
              <p:cNvSpPr>
                <a:spLocks noChangeShapeType="1"/>
              </p:cNvSpPr>
              <p:nvPr/>
            </p:nvSpPr>
            <p:spPr bwMode="auto">
              <a:xfrm>
                <a:off x="5061" y="621"/>
                <a:ext cx="1" cy="151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6" name="Rectangle 128"/>
              <p:cNvSpPr>
                <a:spLocks noChangeArrowheads="1"/>
              </p:cNvSpPr>
              <p:nvPr/>
            </p:nvSpPr>
            <p:spPr bwMode="auto">
              <a:xfrm>
                <a:off x="5061" y="621"/>
                <a:ext cx="7" cy="15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07" name="Rectangle 129"/>
              <p:cNvSpPr>
                <a:spLocks noChangeArrowheads="1"/>
              </p:cNvSpPr>
              <p:nvPr/>
            </p:nvSpPr>
            <p:spPr bwMode="auto">
              <a:xfrm>
                <a:off x="133" y="772"/>
                <a:ext cx="5512" cy="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08" name="Line 130"/>
              <p:cNvSpPr>
                <a:spLocks noChangeShapeType="1"/>
              </p:cNvSpPr>
              <p:nvPr/>
            </p:nvSpPr>
            <p:spPr bwMode="auto">
              <a:xfrm>
                <a:off x="5639" y="621"/>
                <a:ext cx="1" cy="151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9" name="Rectangle 131"/>
              <p:cNvSpPr>
                <a:spLocks noChangeArrowheads="1"/>
              </p:cNvSpPr>
              <p:nvPr/>
            </p:nvSpPr>
            <p:spPr bwMode="auto">
              <a:xfrm>
                <a:off x="5639" y="621"/>
                <a:ext cx="6" cy="151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10" name="Line 132"/>
              <p:cNvSpPr>
                <a:spLocks noChangeShapeType="1"/>
              </p:cNvSpPr>
              <p:nvPr/>
            </p:nvSpPr>
            <p:spPr bwMode="auto">
              <a:xfrm>
                <a:off x="3329" y="785"/>
                <a:ext cx="1" cy="145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1" name="Rectangle 133"/>
              <p:cNvSpPr>
                <a:spLocks noChangeArrowheads="1"/>
              </p:cNvSpPr>
              <p:nvPr/>
            </p:nvSpPr>
            <p:spPr bwMode="auto">
              <a:xfrm>
                <a:off x="3329" y="785"/>
                <a:ext cx="6" cy="14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12" name="Line 134"/>
              <p:cNvSpPr>
                <a:spLocks noChangeShapeType="1"/>
              </p:cNvSpPr>
              <p:nvPr/>
            </p:nvSpPr>
            <p:spPr bwMode="auto">
              <a:xfrm>
                <a:off x="3906" y="785"/>
                <a:ext cx="1" cy="145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3" name="Rectangle 135"/>
              <p:cNvSpPr>
                <a:spLocks noChangeArrowheads="1"/>
              </p:cNvSpPr>
              <p:nvPr/>
            </p:nvSpPr>
            <p:spPr bwMode="auto">
              <a:xfrm>
                <a:off x="3906" y="785"/>
                <a:ext cx="7" cy="14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14" name="Line 136"/>
              <p:cNvSpPr>
                <a:spLocks noChangeShapeType="1"/>
              </p:cNvSpPr>
              <p:nvPr/>
            </p:nvSpPr>
            <p:spPr bwMode="auto">
              <a:xfrm>
                <a:off x="4484" y="785"/>
                <a:ext cx="1" cy="145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5" name="Rectangle 137"/>
              <p:cNvSpPr>
                <a:spLocks noChangeArrowheads="1"/>
              </p:cNvSpPr>
              <p:nvPr/>
            </p:nvSpPr>
            <p:spPr bwMode="auto">
              <a:xfrm>
                <a:off x="4484" y="785"/>
                <a:ext cx="6" cy="14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16" name="Line 138"/>
              <p:cNvSpPr>
                <a:spLocks noChangeShapeType="1"/>
              </p:cNvSpPr>
              <p:nvPr/>
            </p:nvSpPr>
            <p:spPr bwMode="auto">
              <a:xfrm>
                <a:off x="5061" y="785"/>
                <a:ext cx="1" cy="145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7" name="Rectangle 139"/>
              <p:cNvSpPr>
                <a:spLocks noChangeArrowheads="1"/>
              </p:cNvSpPr>
              <p:nvPr/>
            </p:nvSpPr>
            <p:spPr bwMode="auto">
              <a:xfrm>
                <a:off x="5061" y="785"/>
                <a:ext cx="7" cy="14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18" name="Line 140"/>
              <p:cNvSpPr>
                <a:spLocks noChangeShapeType="1"/>
              </p:cNvSpPr>
              <p:nvPr/>
            </p:nvSpPr>
            <p:spPr bwMode="auto">
              <a:xfrm>
                <a:off x="133" y="930"/>
                <a:ext cx="549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9" name="Rectangle 141"/>
              <p:cNvSpPr>
                <a:spLocks noChangeArrowheads="1"/>
              </p:cNvSpPr>
              <p:nvPr/>
            </p:nvSpPr>
            <p:spPr bwMode="auto">
              <a:xfrm>
                <a:off x="133" y="930"/>
                <a:ext cx="5499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20" name="Line 142"/>
              <p:cNvSpPr>
                <a:spLocks noChangeShapeType="1"/>
              </p:cNvSpPr>
              <p:nvPr/>
            </p:nvSpPr>
            <p:spPr bwMode="auto">
              <a:xfrm>
                <a:off x="133" y="1081"/>
                <a:ext cx="549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1" name="Rectangle 143"/>
              <p:cNvSpPr>
                <a:spLocks noChangeArrowheads="1"/>
              </p:cNvSpPr>
              <p:nvPr/>
            </p:nvSpPr>
            <p:spPr bwMode="auto">
              <a:xfrm>
                <a:off x="133" y="1081"/>
                <a:ext cx="5499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22" name="Line 144"/>
              <p:cNvSpPr>
                <a:spLocks noChangeShapeType="1"/>
              </p:cNvSpPr>
              <p:nvPr/>
            </p:nvSpPr>
            <p:spPr bwMode="auto">
              <a:xfrm>
                <a:off x="133" y="1232"/>
                <a:ext cx="549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3" name="Rectangle 145"/>
              <p:cNvSpPr>
                <a:spLocks noChangeArrowheads="1"/>
              </p:cNvSpPr>
              <p:nvPr/>
            </p:nvSpPr>
            <p:spPr bwMode="auto">
              <a:xfrm>
                <a:off x="133" y="1232"/>
                <a:ext cx="5499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24" name="Line 146"/>
              <p:cNvSpPr>
                <a:spLocks noChangeShapeType="1"/>
              </p:cNvSpPr>
              <p:nvPr/>
            </p:nvSpPr>
            <p:spPr bwMode="auto">
              <a:xfrm>
                <a:off x="133" y="1383"/>
                <a:ext cx="549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" name="Rectangle 147"/>
              <p:cNvSpPr>
                <a:spLocks noChangeArrowheads="1"/>
              </p:cNvSpPr>
              <p:nvPr/>
            </p:nvSpPr>
            <p:spPr bwMode="auto">
              <a:xfrm>
                <a:off x="133" y="1383"/>
                <a:ext cx="5499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r"/>
                <a:endParaRPr kumimoji="0" lang="zh-TW" altLang="en-US"/>
              </a:p>
            </p:txBody>
          </p:sp>
          <p:sp>
            <p:nvSpPr>
              <p:cNvPr id="226" name="Line 148"/>
              <p:cNvSpPr>
                <a:spLocks noChangeShapeType="1"/>
              </p:cNvSpPr>
              <p:nvPr/>
            </p:nvSpPr>
            <p:spPr bwMode="auto">
              <a:xfrm>
                <a:off x="133" y="1534"/>
                <a:ext cx="549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Rectangle 149"/>
              <p:cNvSpPr>
                <a:spLocks noChangeArrowheads="1"/>
              </p:cNvSpPr>
              <p:nvPr/>
            </p:nvSpPr>
            <p:spPr bwMode="auto">
              <a:xfrm>
                <a:off x="133" y="1534"/>
                <a:ext cx="5499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28" name="Line 150"/>
              <p:cNvSpPr>
                <a:spLocks noChangeShapeType="1"/>
              </p:cNvSpPr>
              <p:nvPr/>
            </p:nvSpPr>
            <p:spPr bwMode="auto">
              <a:xfrm>
                <a:off x="133" y="1685"/>
                <a:ext cx="549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9" name="Rectangle 151"/>
              <p:cNvSpPr>
                <a:spLocks noChangeArrowheads="1"/>
              </p:cNvSpPr>
              <p:nvPr/>
            </p:nvSpPr>
            <p:spPr bwMode="auto">
              <a:xfrm>
                <a:off x="133" y="1685"/>
                <a:ext cx="5499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30" name="Rectangle 152"/>
              <p:cNvSpPr>
                <a:spLocks noChangeArrowheads="1"/>
              </p:cNvSpPr>
              <p:nvPr/>
            </p:nvSpPr>
            <p:spPr bwMode="auto">
              <a:xfrm>
                <a:off x="119" y="772"/>
                <a:ext cx="14" cy="107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31" name="Line 153"/>
              <p:cNvSpPr>
                <a:spLocks noChangeShapeType="1"/>
              </p:cNvSpPr>
              <p:nvPr/>
            </p:nvSpPr>
            <p:spPr bwMode="auto">
              <a:xfrm>
                <a:off x="2751" y="785"/>
                <a:ext cx="1" cy="105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2" name="Rectangle 154"/>
              <p:cNvSpPr>
                <a:spLocks noChangeArrowheads="1"/>
              </p:cNvSpPr>
              <p:nvPr/>
            </p:nvSpPr>
            <p:spPr bwMode="auto">
              <a:xfrm>
                <a:off x="2751" y="785"/>
                <a:ext cx="7" cy="105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33" name="Line 155"/>
              <p:cNvSpPr>
                <a:spLocks noChangeShapeType="1"/>
              </p:cNvSpPr>
              <p:nvPr/>
            </p:nvSpPr>
            <p:spPr bwMode="auto">
              <a:xfrm>
                <a:off x="3329" y="936"/>
                <a:ext cx="1" cy="9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4" name="Rectangle 156"/>
              <p:cNvSpPr>
                <a:spLocks noChangeArrowheads="1"/>
              </p:cNvSpPr>
              <p:nvPr/>
            </p:nvSpPr>
            <p:spPr bwMode="auto">
              <a:xfrm>
                <a:off x="3329" y="936"/>
                <a:ext cx="6" cy="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35" name="Line 157"/>
              <p:cNvSpPr>
                <a:spLocks noChangeShapeType="1"/>
              </p:cNvSpPr>
              <p:nvPr/>
            </p:nvSpPr>
            <p:spPr bwMode="auto">
              <a:xfrm>
                <a:off x="3906" y="936"/>
                <a:ext cx="1" cy="9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6" name="Rectangle 158"/>
              <p:cNvSpPr>
                <a:spLocks noChangeArrowheads="1"/>
              </p:cNvSpPr>
              <p:nvPr/>
            </p:nvSpPr>
            <p:spPr bwMode="auto">
              <a:xfrm>
                <a:off x="3906" y="936"/>
                <a:ext cx="7" cy="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37" name="Line 159"/>
              <p:cNvSpPr>
                <a:spLocks noChangeShapeType="1"/>
              </p:cNvSpPr>
              <p:nvPr/>
            </p:nvSpPr>
            <p:spPr bwMode="auto">
              <a:xfrm>
                <a:off x="4484" y="936"/>
                <a:ext cx="1" cy="9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8" name="Rectangle 160"/>
              <p:cNvSpPr>
                <a:spLocks noChangeArrowheads="1"/>
              </p:cNvSpPr>
              <p:nvPr/>
            </p:nvSpPr>
            <p:spPr bwMode="auto">
              <a:xfrm>
                <a:off x="4484" y="936"/>
                <a:ext cx="6" cy="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39" name="Line 161"/>
              <p:cNvSpPr>
                <a:spLocks noChangeShapeType="1"/>
              </p:cNvSpPr>
              <p:nvPr/>
            </p:nvSpPr>
            <p:spPr bwMode="auto">
              <a:xfrm>
                <a:off x="5061" y="936"/>
                <a:ext cx="1" cy="9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0" name="Rectangle 162"/>
              <p:cNvSpPr>
                <a:spLocks noChangeArrowheads="1"/>
              </p:cNvSpPr>
              <p:nvPr/>
            </p:nvSpPr>
            <p:spPr bwMode="auto">
              <a:xfrm>
                <a:off x="5061" y="936"/>
                <a:ext cx="7" cy="9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41" name="Rectangle 163"/>
              <p:cNvSpPr>
                <a:spLocks noChangeArrowheads="1"/>
              </p:cNvSpPr>
              <p:nvPr/>
            </p:nvSpPr>
            <p:spPr bwMode="auto">
              <a:xfrm>
                <a:off x="133" y="1836"/>
                <a:ext cx="5512" cy="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42" name="Rectangle 164"/>
              <p:cNvSpPr>
                <a:spLocks noChangeArrowheads="1"/>
              </p:cNvSpPr>
              <p:nvPr/>
            </p:nvSpPr>
            <p:spPr bwMode="auto">
              <a:xfrm>
                <a:off x="5632" y="785"/>
                <a:ext cx="13" cy="10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43" name="Line 165"/>
              <p:cNvSpPr>
                <a:spLocks noChangeShapeType="1"/>
              </p:cNvSpPr>
              <p:nvPr/>
            </p:nvSpPr>
            <p:spPr bwMode="auto">
              <a:xfrm>
                <a:off x="126" y="1850"/>
                <a:ext cx="1" cy="144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4" name="Rectangle 166"/>
              <p:cNvSpPr>
                <a:spLocks noChangeArrowheads="1"/>
              </p:cNvSpPr>
              <p:nvPr/>
            </p:nvSpPr>
            <p:spPr bwMode="auto">
              <a:xfrm>
                <a:off x="126" y="1850"/>
                <a:ext cx="7" cy="14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45" name="Line 167"/>
              <p:cNvSpPr>
                <a:spLocks noChangeShapeType="1"/>
              </p:cNvSpPr>
              <p:nvPr/>
            </p:nvSpPr>
            <p:spPr bwMode="auto">
              <a:xfrm>
                <a:off x="2751" y="1850"/>
                <a:ext cx="1" cy="144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6" name="Rectangle 168"/>
              <p:cNvSpPr>
                <a:spLocks noChangeArrowheads="1"/>
              </p:cNvSpPr>
              <p:nvPr/>
            </p:nvSpPr>
            <p:spPr bwMode="auto">
              <a:xfrm>
                <a:off x="2751" y="1850"/>
                <a:ext cx="7" cy="14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47" name="Line 169"/>
              <p:cNvSpPr>
                <a:spLocks noChangeShapeType="1"/>
              </p:cNvSpPr>
              <p:nvPr/>
            </p:nvSpPr>
            <p:spPr bwMode="auto">
              <a:xfrm>
                <a:off x="3329" y="1850"/>
                <a:ext cx="1" cy="144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Rectangle 170"/>
              <p:cNvSpPr>
                <a:spLocks noChangeArrowheads="1"/>
              </p:cNvSpPr>
              <p:nvPr/>
            </p:nvSpPr>
            <p:spPr bwMode="auto">
              <a:xfrm>
                <a:off x="3329" y="1850"/>
                <a:ext cx="6" cy="14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49" name="Line 171"/>
              <p:cNvSpPr>
                <a:spLocks noChangeShapeType="1"/>
              </p:cNvSpPr>
              <p:nvPr/>
            </p:nvSpPr>
            <p:spPr bwMode="auto">
              <a:xfrm>
                <a:off x="3906" y="1850"/>
                <a:ext cx="1" cy="144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0" name="Rectangle 172"/>
              <p:cNvSpPr>
                <a:spLocks noChangeArrowheads="1"/>
              </p:cNvSpPr>
              <p:nvPr/>
            </p:nvSpPr>
            <p:spPr bwMode="auto">
              <a:xfrm>
                <a:off x="3906" y="1850"/>
                <a:ext cx="7" cy="14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51" name="Line 173"/>
              <p:cNvSpPr>
                <a:spLocks noChangeShapeType="1"/>
              </p:cNvSpPr>
              <p:nvPr/>
            </p:nvSpPr>
            <p:spPr bwMode="auto">
              <a:xfrm>
                <a:off x="4484" y="1850"/>
                <a:ext cx="1" cy="144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2" name="Rectangle 174"/>
              <p:cNvSpPr>
                <a:spLocks noChangeArrowheads="1"/>
              </p:cNvSpPr>
              <p:nvPr/>
            </p:nvSpPr>
            <p:spPr bwMode="auto">
              <a:xfrm>
                <a:off x="4484" y="1850"/>
                <a:ext cx="6" cy="14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53" name="Line 175"/>
              <p:cNvSpPr>
                <a:spLocks noChangeShapeType="1"/>
              </p:cNvSpPr>
              <p:nvPr/>
            </p:nvSpPr>
            <p:spPr bwMode="auto">
              <a:xfrm>
                <a:off x="5061" y="1850"/>
                <a:ext cx="1" cy="144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4" name="Rectangle 176"/>
              <p:cNvSpPr>
                <a:spLocks noChangeArrowheads="1"/>
              </p:cNvSpPr>
              <p:nvPr/>
            </p:nvSpPr>
            <p:spPr bwMode="auto">
              <a:xfrm>
                <a:off x="5061" y="1850"/>
                <a:ext cx="7" cy="14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55" name="Rectangle 177"/>
              <p:cNvSpPr>
                <a:spLocks noChangeArrowheads="1"/>
              </p:cNvSpPr>
              <p:nvPr/>
            </p:nvSpPr>
            <p:spPr bwMode="auto">
              <a:xfrm>
                <a:off x="133" y="1994"/>
                <a:ext cx="5512" cy="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56" name="Line 178"/>
              <p:cNvSpPr>
                <a:spLocks noChangeShapeType="1"/>
              </p:cNvSpPr>
              <p:nvPr/>
            </p:nvSpPr>
            <p:spPr bwMode="auto">
              <a:xfrm>
                <a:off x="5639" y="1850"/>
                <a:ext cx="1" cy="144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7" name="Rectangle 179"/>
              <p:cNvSpPr>
                <a:spLocks noChangeArrowheads="1"/>
              </p:cNvSpPr>
              <p:nvPr/>
            </p:nvSpPr>
            <p:spPr bwMode="auto">
              <a:xfrm>
                <a:off x="5639" y="1850"/>
                <a:ext cx="6" cy="14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58" name="Line 180"/>
              <p:cNvSpPr>
                <a:spLocks noChangeShapeType="1"/>
              </p:cNvSpPr>
              <p:nvPr/>
            </p:nvSpPr>
            <p:spPr bwMode="auto">
              <a:xfrm>
                <a:off x="3329" y="2007"/>
                <a:ext cx="1" cy="145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9" name="Rectangle 181"/>
              <p:cNvSpPr>
                <a:spLocks noChangeArrowheads="1"/>
              </p:cNvSpPr>
              <p:nvPr/>
            </p:nvSpPr>
            <p:spPr bwMode="auto">
              <a:xfrm>
                <a:off x="3329" y="2007"/>
                <a:ext cx="6" cy="14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60" name="Line 182"/>
              <p:cNvSpPr>
                <a:spLocks noChangeShapeType="1"/>
              </p:cNvSpPr>
              <p:nvPr/>
            </p:nvSpPr>
            <p:spPr bwMode="auto">
              <a:xfrm>
                <a:off x="3906" y="2007"/>
                <a:ext cx="1" cy="145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1" name="Rectangle 183"/>
              <p:cNvSpPr>
                <a:spLocks noChangeArrowheads="1"/>
              </p:cNvSpPr>
              <p:nvPr/>
            </p:nvSpPr>
            <p:spPr bwMode="auto">
              <a:xfrm>
                <a:off x="3906" y="2007"/>
                <a:ext cx="7" cy="14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62" name="Line 184"/>
              <p:cNvSpPr>
                <a:spLocks noChangeShapeType="1"/>
              </p:cNvSpPr>
              <p:nvPr/>
            </p:nvSpPr>
            <p:spPr bwMode="auto">
              <a:xfrm>
                <a:off x="4484" y="2007"/>
                <a:ext cx="1" cy="145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3" name="Rectangle 185"/>
              <p:cNvSpPr>
                <a:spLocks noChangeArrowheads="1"/>
              </p:cNvSpPr>
              <p:nvPr/>
            </p:nvSpPr>
            <p:spPr bwMode="auto">
              <a:xfrm>
                <a:off x="4484" y="2007"/>
                <a:ext cx="6" cy="14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64" name="Line 186"/>
              <p:cNvSpPr>
                <a:spLocks noChangeShapeType="1"/>
              </p:cNvSpPr>
              <p:nvPr/>
            </p:nvSpPr>
            <p:spPr bwMode="auto">
              <a:xfrm>
                <a:off x="5061" y="2007"/>
                <a:ext cx="1" cy="145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5" name="Rectangle 187"/>
              <p:cNvSpPr>
                <a:spLocks noChangeArrowheads="1"/>
              </p:cNvSpPr>
              <p:nvPr/>
            </p:nvSpPr>
            <p:spPr bwMode="auto">
              <a:xfrm>
                <a:off x="5061" y="2007"/>
                <a:ext cx="7" cy="14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66" name="Line 188"/>
              <p:cNvSpPr>
                <a:spLocks noChangeShapeType="1"/>
              </p:cNvSpPr>
              <p:nvPr/>
            </p:nvSpPr>
            <p:spPr bwMode="auto">
              <a:xfrm>
                <a:off x="133" y="2152"/>
                <a:ext cx="549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7" name="Rectangle 189"/>
              <p:cNvSpPr>
                <a:spLocks noChangeArrowheads="1"/>
              </p:cNvSpPr>
              <p:nvPr/>
            </p:nvSpPr>
            <p:spPr bwMode="auto">
              <a:xfrm>
                <a:off x="133" y="2152"/>
                <a:ext cx="5499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68" name="Line 190"/>
              <p:cNvSpPr>
                <a:spLocks noChangeShapeType="1"/>
              </p:cNvSpPr>
              <p:nvPr/>
            </p:nvSpPr>
            <p:spPr bwMode="auto">
              <a:xfrm>
                <a:off x="133" y="2303"/>
                <a:ext cx="549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9" name="Rectangle 191"/>
              <p:cNvSpPr>
                <a:spLocks noChangeArrowheads="1"/>
              </p:cNvSpPr>
              <p:nvPr/>
            </p:nvSpPr>
            <p:spPr bwMode="auto">
              <a:xfrm>
                <a:off x="133" y="2303"/>
                <a:ext cx="5499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70" name="Line 192"/>
              <p:cNvSpPr>
                <a:spLocks noChangeShapeType="1"/>
              </p:cNvSpPr>
              <p:nvPr/>
            </p:nvSpPr>
            <p:spPr bwMode="auto">
              <a:xfrm>
                <a:off x="133" y="2454"/>
                <a:ext cx="549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1" name="Rectangle 193"/>
              <p:cNvSpPr>
                <a:spLocks noChangeArrowheads="1"/>
              </p:cNvSpPr>
              <p:nvPr/>
            </p:nvSpPr>
            <p:spPr bwMode="auto">
              <a:xfrm>
                <a:off x="133" y="2454"/>
                <a:ext cx="5499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72" name="Line 194"/>
              <p:cNvSpPr>
                <a:spLocks noChangeShapeType="1"/>
              </p:cNvSpPr>
              <p:nvPr/>
            </p:nvSpPr>
            <p:spPr bwMode="auto">
              <a:xfrm>
                <a:off x="133" y="2605"/>
                <a:ext cx="549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3" name="Rectangle 195"/>
              <p:cNvSpPr>
                <a:spLocks noChangeArrowheads="1"/>
              </p:cNvSpPr>
              <p:nvPr/>
            </p:nvSpPr>
            <p:spPr bwMode="auto">
              <a:xfrm>
                <a:off x="133" y="2605"/>
                <a:ext cx="5499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74" name="Rectangle 196"/>
              <p:cNvSpPr>
                <a:spLocks noChangeArrowheads="1"/>
              </p:cNvSpPr>
              <p:nvPr/>
            </p:nvSpPr>
            <p:spPr bwMode="auto">
              <a:xfrm>
                <a:off x="119" y="1994"/>
                <a:ext cx="14" cy="7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75" name="Line 197"/>
              <p:cNvSpPr>
                <a:spLocks noChangeShapeType="1"/>
              </p:cNvSpPr>
              <p:nvPr/>
            </p:nvSpPr>
            <p:spPr bwMode="auto">
              <a:xfrm>
                <a:off x="2751" y="2007"/>
                <a:ext cx="1" cy="74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6" name="Rectangle 198"/>
              <p:cNvSpPr>
                <a:spLocks noChangeArrowheads="1"/>
              </p:cNvSpPr>
              <p:nvPr/>
            </p:nvSpPr>
            <p:spPr bwMode="auto">
              <a:xfrm>
                <a:off x="2751" y="2007"/>
                <a:ext cx="7" cy="7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77" name="Line 199"/>
              <p:cNvSpPr>
                <a:spLocks noChangeShapeType="1"/>
              </p:cNvSpPr>
              <p:nvPr/>
            </p:nvSpPr>
            <p:spPr bwMode="auto">
              <a:xfrm>
                <a:off x="3329" y="2158"/>
                <a:ext cx="1" cy="59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8" name="Rectangle 200"/>
              <p:cNvSpPr>
                <a:spLocks noChangeArrowheads="1"/>
              </p:cNvSpPr>
              <p:nvPr/>
            </p:nvSpPr>
            <p:spPr bwMode="auto">
              <a:xfrm>
                <a:off x="3329" y="2158"/>
                <a:ext cx="6" cy="59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79" name="Line 201"/>
              <p:cNvSpPr>
                <a:spLocks noChangeShapeType="1"/>
              </p:cNvSpPr>
              <p:nvPr/>
            </p:nvSpPr>
            <p:spPr bwMode="auto">
              <a:xfrm>
                <a:off x="3906" y="2158"/>
                <a:ext cx="1" cy="59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0" name="Rectangle 202"/>
              <p:cNvSpPr>
                <a:spLocks noChangeArrowheads="1"/>
              </p:cNvSpPr>
              <p:nvPr/>
            </p:nvSpPr>
            <p:spPr bwMode="auto">
              <a:xfrm>
                <a:off x="3906" y="2158"/>
                <a:ext cx="7" cy="59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81" name="Line 203"/>
              <p:cNvSpPr>
                <a:spLocks noChangeShapeType="1"/>
              </p:cNvSpPr>
              <p:nvPr/>
            </p:nvSpPr>
            <p:spPr bwMode="auto">
              <a:xfrm>
                <a:off x="4484" y="2158"/>
                <a:ext cx="1" cy="59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2" name="Rectangle 204"/>
              <p:cNvSpPr>
                <a:spLocks noChangeArrowheads="1"/>
              </p:cNvSpPr>
              <p:nvPr/>
            </p:nvSpPr>
            <p:spPr bwMode="auto">
              <a:xfrm>
                <a:off x="4484" y="2158"/>
                <a:ext cx="6" cy="59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83" name="Line 205"/>
              <p:cNvSpPr>
                <a:spLocks noChangeShapeType="1"/>
              </p:cNvSpPr>
              <p:nvPr/>
            </p:nvSpPr>
            <p:spPr bwMode="auto">
              <a:xfrm>
                <a:off x="5061" y="2158"/>
                <a:ext cx="1" cy="59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4" name="Rectangle 206"/>
              <p:cNvSpPr>
                <a:spLocks noChangeArrowheads="1"/>
              </p:cNvSpPr>
              <p:nvPr/>
            </p:nvSpPr>
            <p:spPr bwMode="auto">
              <a:xfrm>
                <a:off x="5061" y="2158"/>
                <a:ext cx="7" cy="59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85" name="Rectangle 207"/>
              <p:cNvSpPr>
                <a:spLocks noChangeArrowheads="1"/>
              </p:cNvSpPr>
              <p:nvPr/>
            </p:nvSpPr>
            <p:spPr bwMode="auto">
              <a:xfrm>
                <a:off x="133" y="2756"/>
                <a:ext cx="5512" cy="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86" name="Rectangle 208"/>
              <p:cNvSpPr>
                <a:spLocks noChangeArrowheads="1"/>
              </p:cNvSpPr>
              <p:nvPr/>
            </p:nvSpPr>
            <p:spPr bwMode="auto">
              <a:xfrm>
                <a:off x="5632" y="2007"/>
                <a:ext cx="13" cy="76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87" name="Line 209"/>
              <p:cNvSpPr>
                <a:spLocks noChangeShapeType="1"/>
              </p:cNvSpPr>
              <p:nvPr/>
            </p:nvSpPr>
            <p:spPr bwMode="auto">
              <a:xfrm>
                <a:off x="126" y="2769"/>
                <a:ext cx="1" cy="145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8" name="Rectangle 210"/>
              <p:cNvSpPr>
                <a:spLocks noChangeArrowheads="1"/>
              </p:cNvSpPr>
              <p:nvPr/>
            </p:nvSpPr>
            <p:spPr bwMode="auto">
              <a:xfrm>
                <a:off x="126" y="2769"/>
                <a:ext cx="7" cy="14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89" name="Line 211"/>
              <p:cNvSpPr>
                <a:spLocks noChangeShapeType="1"/>
              </p:cNvSpPr>
              <p:nvPr/>
            </p:nvSpPr>
            <p:spPr bwMode="auto">
              <a:xfrm>
                <a:off x="2751" y="2769"/>
                <a:ext cx="1" cy="145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0" name="Rectangle 212"/>
              <p:cNvSpPr>
                <a:spLocks noChangeArrowheads="1"/>
              </p:cNvSpPr>
              <p:nvPr/>
            </p:nvSpPr>
            <p:spPr bwMode="auto">
              <a:xfrm>
                <a:off x="2751" y="2769"/>
                <a:ext cx="7" cy="14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endParaRPr kumimoji="0" lang="zh-TW" altLang="en-US"/>
              </a:p>
            </p:txBody>
          </p:sp>
          <p:sp>
            <p:nvSpPr>
              <p:cNvPr id="291" name="Line 213"/>
              <p:cNvSpPr>
                <a:spLocks noChangeShapeType="1"/>
              </p:cNvSpPr>
              <p:nvPr/>
            </p:nvSpPr>
            <p:spPr bwMode="auto">
              <a:xfrm>
                <a:off x="3329" y="2769"/>
                <a:ext cx="1" cy="145"/>
              </a:xfrm>
              <a:prstGeom prst="line">
                <a:avLst/>
              </a:prstGeom>
              <a:noFill/>
              <a:ln w="0">
                <a:solidFill>
                  <a:srgbClr val="C0C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Rectangle 214"/>
            <p:cNvSpPr>
              <a:spLocks noChangeArrowheads="1"/>
            </p:cNvSpPr>
            <p:nvPr/>
          </p:nvSpPr>
          <p:spPr bwMode="auto">
            <a:xfrm>
              <a:off x="3329" y="2769"/>
              <a:ext cx="6" cy="14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9" name="Line 215"/>
            <p:cNvSpPr>
              <a:spLocks noChangeShapeType="1"/>
            </p:cNvSpPr>
            <p:nvPr/>
          </p:nvSpPr>
          <p:spPr bwMode="auto">
            <a:xfrm>
              <a:off x="3906" y="2769"/>
              <a:ext cx="1" cy="145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Rectangle 216"/>
            <p:cNvSpPr>
              <a:spLocks noChangeArrowheads="1"/>
            </p:cNvSpPr>
            <p:nvPr/>
          </p:nvSpPr>
          <p:spPr bwMode="auto">
            <a:xfrm>
              <a:off x="3906" y="2769"/>
              <a:ext cx="7" cy="14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11" name="Line 217"/>
            <p:cNvSpPr>
              <a:spLocks noChangeShapeType="1"/>
            </p:cNvSpPr>
            <p:nvPr/>
          </p:nvSpPr>
          <p:spPr bwMode="auto">
            <a:xfrm>
              <a:off x="4484" y="2769"/>
              <a:ext cx="1" cy="145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218"/>
            <p:cNvSpPr>
              <a:spLocks noChangeShapeType="1"/>
            </p:cNvSpPr>
            <p:nvPr/>
          </p:nvSpPr>
          <p:spPr bwMode="auto">
            <a:xfrm>
              <a:off x="5061" y="2769"/>
              <a:ext cx="1" cy="145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Rectangle 219"/>
            <p:cNvSpPr>
              <a:spLocks noChangeArrowheads="1"/>
            </p:cNvSpPr>
            <p:nvPr/>
          </p:nvSpPr>
          <p:spPr bwMode="auto">
            <a:xfrm>
              <a:off x="5061" y="2769"/>
              <a:ext cx="7" cy="14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14" name="Rectangle 220"/>
            <p:cNvSpPr>
              <a:spLocks noChangeArrowheads="1"/>
            </p:cNvSpPr>
            <p:nvPr/>
          </p:nvSpPr>
          <p:spPr bwMode="auto">
            <a:xfrm>
              <a:off x="133" y="2914"/>
              <a:ext cx="5512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15" name="Line 221"/>
            <p:cNvSpPr>
              <a:spLocks noChangeShapeType="1"/>
            </p:cNvSpPr>
            <p:nvPr/>
          </p:nvSpPr>
          <p:spPr bwMode="auto">
            <a:xfrm>
              <a:off x="5639" y="2769"/>
              <a:ext cx="1" cy="145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Rectangle 222"/>
            <p:cNvSpPr>
              <a:spLocks noChangeArrowheads="1"/>
            </p:cNvSpPr>
            <p:nvPr/>
          </p:nvSpPr>
          <p:spPr bwMode="auto">
            <a:xfrm>
              <a:off x="5639" y="2769"/>
              <a:ext cx="6" cy="14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17" name="Line 223"/>
            <p:cNvSpPr>
              <a:spLocks noChangeShapeType="1"/>
            </p:cNvSpPr>
            <p:nvPr/>
          </p:nvSpPr>
          <p:spPr bwMode="auto">
            <a:xfrm>
              <a:off x="3329" y="2927"/>
              <a:ext cx="1" cy="145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Rectangle 224"/>
            <p:cNvSpPr>
              <a:spLocks noChangeArrowheads="1"/>
            </p:cNvSpPr>
            <p:nvPr/>
          </p:nvSpPr>
          <p:spPr bwMode="auto">
            <a:xfrm>
              <a:off x="3329" y="2927"/>
              <a:ext cx="6" cy="14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19" name="Line 225"/>
            <p:cNvSpPr>
              <a:spLocks noChangeShapeType="1"/>
            </p:cNvSpPr>
            <p:nvPr/>
          </p:nvSpPr>
          <p:spPr bwMode="auto">
            <a:xfrm>
              <a:off x="3906" y="2927"/>
              <a:ext cx="1" cy="145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Rectangle 226"/>
            <p:cNvSpPr>
              <a:spLocks noChangeArrowheads="1"/>
            </p:cNvSpPr>
            <p:nvPr/>
          </p:nvSpPr>
          <p:spPr bwMode="auto">
            <a:xfrm>
              <a:off x="3906" y="2927"/>
              <a:ext cx="7" cy="14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21" name="Line 227"/>
            <p:cNvSpPr>
              <a:spLocks noChangeShapeType="1"/>
            </p:cNvSpPr>
            <p:nvPr/>
          </p:nvSpPr>
          <p:spPr bwMode="auto">
            <a:xfrm>
              <a:off x="4484" y="2927"/>
              <a:ext cx="1" cy="145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28"/>
            <p:cNvSpPr>
              <a:spLocks noChangeShapeType="1"/>
            </p:cNvSpPr>
            <p:nvPr/>
          </p:nvSpPr>
          <p:spPr bwMode="auto">
            <a:xfrm>
              <a:off x="5061" y="2927"/>
              <a:ext cx="1" cy="145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29"/>
            <p:cNvSpPr>
              <a:spLocks noChangeArrowheads="1"/>
            </p:cNvSpPr>
            <p:nvPr/>
          </p:nvSpPr>
          <p:spPr bwMode="auto">
            <a:xfrm>
              <a:off x="5061" y="2927"/>
              <a:ext cx="7" cy="14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24" name="Line 230"/>
            <p:cNvSpPr>
              <a:spLocks noChangeShapeType="1"/>
            </p:cNvSpPr>
            <p:nvPr/>
          </p:nvSpPr>
          <p:spPr bwMode="auto">
            <a:xfrm>
              <a:off x="133" y="3072"/>
              <a:ext cx="549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Rectangle 231"/>
            <p:cNvSpPr>
              <a:spLocks noChangeArrowheads="1"/>
            </p:cNvSpPr>
            <p:nvPr/>
          </p:nvSpPr>
          <p:spPr bwMode="auto">
            <a:xfrm>
              <a:off x="133" y="3072"/>
              <a:ext cx="5499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26" name="Line 232"/>
            <p:cNvSpPr>
              <a:spLocks noChangeShapeType="1"/>
            </p:cNvSpPr>
            <p:nvPr/>
          </p:nvSpPr>
          <p:spPr bwMode="auto">
            <a:xfrm>
              <a:off x="133" y="3223"/>
              <a:ext cx="549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33"/>
            <p:cNvSpPr>
              <a:spLocks noChangeArrowheads="1"/>
            </p:cNvSpPr>
            <p:nvPr/>
          </p:nvSpPr>
          <p:spPr bwMode="auto">
            <a:xfrm>
              <a:off x="133" y="3223"/>
              <a:ext cx="5499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28" name="Line 234"/>
            <p:cNvSpPr>
              <a:spLocks noChangeShapeType="1"/>
            </p:cNvSpPr>
            <p:nvPr/>
          </p:nvSpPr>
          <p:spPr bwMode="auto">
            <a:xfrm>
              <a:off x="133" y="3374"/>
              <a:ext cx="549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Rectangle 235"/>
            <p:cNvSpPr>
              <a:spLocks noChangeArrowheads="1"/>
            </p:cNvSpPr>
            <p:nvPr/>
          </p:nvSpPr>
          <p:spPr bwMode="auto">
            <a:xfrm>
              <a:off x="133" y="3374"/>
              <a:ext cx="5499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30" name="Rectangle 236"/>
            <p:cNvSpPr>
              <a:spLocks noChangeArrowheads="1"/>
            </p:cNvSpPr>
            <p:nvPr/>
          </p:nvSpPr>
          <p:spPr bwMode="auto">
            <a:xfrm>
              <a:off x="119" y="2914"/>
              <a:ext cx="14" cy="6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31" name="Line 237"/>
            <p:cNvSpPr>
              <a:spLocks noChangeShapeType="1"/>
            </p:cNvSpPr>
            <p:nvPr/>
          </p:nvSpPr>
          <p:spPr bwMode="auto">
            <a:xfrm>
              <a:off x="2751" y="2927"/>
              <a:ext cx="1" cy="59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Rectangle 238"/>
            <p:cNvSpPr>
              <a:spLocks noChangeArrowheads="1"/>
            </p:cNvSpPr>
            <p:nvPr/>
          </p:nvSpPr>
          <p:spPr bwMode="auto">
            <a:xfrm>
              <a:off x="2751" y="2927"/>
              <a:ext cx="7" cy="59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33" name="Line 239"/>
            <p:cNvSpPr>
              <a:spLocks noChangeShapeType="1"/>
            </p:cNvSpPr>
            <p:nvPr/>
          </p:nvSpPr>
          <p:spPr bwMode="auto">
            <a:xfrm>
              <a:off x="3329" y="3078"/>
              <a:ext cx="1" cy="4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Rectangle 240"/>
            <p:cNvSpPr>
              <a:spLocks noChangeArrowheads="1"/>
            </p:cNvSpPr>
            <p:nvPr/>
          </p:nvSpPr>
          <p:spPr bwMode="auto">
            <a:xfrm>
              <a:off x="3329" y="3078"/>
              <a:ext cx="6" cy="4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35" name="Line 241"/>
            <p:cNvSpPr>
              <a:spLocks noChangeShapeType="1"/>
            </p:cNvSpPr>
            <p:nvPr/>
          </p:nvSpPr>
          <p:spPr bwMode="auto">
            <a:xfrm>
              <a:off x="3906" y="3078"/>
              <a:ext cx="1" cy="4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Rectangle 242"/>
            <p:cNvSpPr>
              <a:spLocks noChangeArrowheads="1"/>
            </p:cNvSpPr>
            <p:nvPr/>
          </p:nvSpPr>
          <p:spPr bwMode="auto">
            <a:xfrm>
              <a:off x="3906" y="3078"/>
              <a:ext cx="7" cy="4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37" name="Line 243"/>
            <p:cNvSpPr>
              <a:spLocks noChangeShapeType="1"/>
            </p:cNvSpPr>
            <p:nvPr/>
          </p:nvSpPr>
          <p:spPr bwMode="auto">
            <a:xfrm>
              <a:off x="4484" y="3078"/>
              <a:ext cx="1" cy="4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244"/>
            <p:cNvSpPr>
              <a:spLocks noChangeShapeType="1"/>
            </p:cNvSpPr>
            <p:nvPr/>
          </p:nvSpPr>
          <p:spPr bwMode="auto">
            <a:xfrm>
              <a:off x="5061" y="3078"/>
              <a:ext cx="1" cy="4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Rectangle 245"/>
            <p:cNvSpPr>
              <a:spLocks noChangeArrowheads="1"/>
            </p:cNvSpPr>
            <p:nvPr/>
          </p:nvSpPr>
          <p:spPr bwMode="auto">
            <a:xfrm>
              <a:off x="5061" y="3078"/>
              <a:ext cx="7" cy="4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40" name="Rectangle 246"/>
            <p:cNvSpPr>
              <a:spLocks noChangeArrowheads="1"/>
            </p:cNvSpPr>
            <p:nvPr/>
          </p:nvSpPr>
          <p:spPr bwMode="auto">
            <a:xfrm>
              <a:off x="133" y="3525"/>
              <a:ext cx="5512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41" name="Rectangle 247"/>
            <p:cNvSpPr>
              <a:spLocks noChangeArrowheads="1"/>
            </p:cNvSpPr>
            <p:nvPr/>
          </p:nvSpPr>
          <p:spPr bwMode="auto">
            <a:xfrm>
              <a:off x="5632" y="2927"/>
              <a:ext cx="13" cy="6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42" name="Line 248"/>
            <p:cNvSpPr>
              <a:spLocks noChangeShapeType="1"/>
            </p:cNvSpPr>
            <p:nvPr/>
          </p:nvSpPr>
          <p:spPr bwMode="auto">
            <a:xfrm>
              <a:off x="126" y="3538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Rectangle 249"/>
            <p:cNvSpPr>
              <a:spLocks noChangeArrowheads="1"/>
            </p:cNvSpPr>
            <p:nvPr/>
          </p:nvSpPr>
          <p:spPr bwMode="auto">
            <a:xfrm>
              <a:off x="126" y="3538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44" name="Line 250"/>
            <p:cNvSpPr>
              <a:spLocks noChangeShapeType="1"/>
            </p:cNvSpPr>
            <p:nvPr/>
          </p:nvSpPr>
          <p:spPr bwMode="auto">
            <a:xfrm>
              <a:off x="2751" y="3538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251"/>
            <p:cNvSpPr>
              <a:spLocks noChangeArrowheads="1"/>
            </p:cNvSpPr>
            <p:nvPr/>
          </p:nvSpPr>
          <p:spPr bwMode="auto">
            <a:xfrm>
              <a:off x="2751" y="3538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46" name="Line 252"/>
            <p:cNvSpPr>
              <a:spLocks noChangeShapeType="1"/>
            </p:cNvSpPr>
            <p:nvPr/>
          </p:nvSpPr>
          <p:spPr bwMode="auto">
            <a:xfrm>
              <a:off x="3329" y="3538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253"/>
            <p:cNvSpPr>
              <a:spLocks noChangeArrowheads="1"/>
            </p:cNvSpPr>
            <p:nvPr/>
          </p:nvSpPr>
          <p:spPr bwMode="auto">
            <a:xfrm>
              <a:off x="3329" y="3538"/>
              <a:ext cx="6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48" name="Line 254"/>
            <p:cNvSpPr>
              <a:spLocks noChangeShapeType="1"/>
            </p:cNvSpPr>
            <p:nvPr/>
          </p:nvSpPr>
          <p:spPr bwMode="auto">
            <a:xfrm>
              <a:off x="3906" y="3538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" name="Rectangle 255"/>
            <p:cNvSpPr>
              <a:spLocks noChangeArrowheads="1"/>
            </p:cNvSpPr>
            <p:nvPr/>
          </p:nvSpPr>
          <p:spPr bwMode="auto">
            <a:xfrm>
              <a:off x="3906" y="3538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50" name="Line 256"/>
            <p:cNvSpPr>
              <a:spLocks noChangeShapeType="1"/>
            </p:cNvSpPr>
            <p:nvPr/>
          </p:nvSpPr>
          <p:spPr bwMode="auto">
            <a:xfrm>
              <a:off x="4484" y="3538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" name="Line 257"/>
            <p:cNvSpPr>
              <a:spLocks noChangeShapeType="1"/>
            </p:cNvSpPr>
            <p:nvPr/>
          </p:nvSpPr>
          <p:spPr bwMode="auto">
            <a:xfrm>
              <a:off x="5061" y="3538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2" name="Rectangle 258"/>
            <p:cNvSpPr>
              <a:spLocks noChangeArrowheads="1"/>
            </p:cNvSpPr>
            <p:nvPr/>
          </p:nvSpPr>
          <p:spPr bwMode="auto">
            <a:xfrm>
              <a:off x="5061" y="3538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53" name="Line 259"/>
            <p:cNvSpPr>
              <a:spLocks noChangeShapeType="1"/>
            </p:cNvSpPr>
            <p:nvPr/>
          </p:nvSpPr>
          <p:spPr bwMode="auto">
            <a:xfrm>
              <a:off x="5639" y="3538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4" name="Rectangle 260"/>
            <p:cNvSpPr>
              <a:spLocks noChangeArrowheads="1"/>
            </p:cNvSpPr>
            <p:nvPr/>
          </p:nvSpPr>
          <p:spPr bwMode="auto">
            <a:xfrm>
              <a:off x="5639" y="3538"/>
              <a:ext cx="6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55" name="Line 261"/>
            <p:cNvSpPr>
              <a:spLocks noChangeShapeType="1"/>
            </p:cNvSpPr>
            <p:nvPr/>
          </p:nvSpPr>
          <p:spPr bwMode="auto">
            <a:xfrm>
              <a:off x="126" y="621"/>
              <a:ext cx="5519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Rectangle 262"/>
            <p:cNvSpPr>
              <a:spLocks noChangeArrowheads="1"/>
            </p:cNvSpPr>
            <p:nvPr/>
          </p:nvSpPr>
          <p:spPr bwMode="auto">
            <a:xfrm>
              <a:off x="126" y="621"/>
              <a:ext cx="5526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57" name="Line 263"/>
            <p:cNvSpPr>
              <a:spLocks noChangeShapeType="1"/>
            </p:cNvSpPr>
            <p:nvPr/>
          </p:nvSpPr>
          <p:spPr bwMode="auto">
            <a:xfrm>
              <a:off x="5645" y="779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8" name="Line 264"/>
            <p:cNvSpPr>
              <a:spLocks noChangeShapeType="1"/>
            </p:cNvSpPr>
            <p:nvPr/>
          </p:nvSpPr>
          <p:spPr bwMode="auto">
            <a:xfrm>
              <a:off x="5645" y="930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Rectangle 265"/>
            <p:cNvSpPr>
              <a:spLocks noChangeArrowheads="1"/>
            </p:cNvSpPr>
            <p:nvPr/>
          </p:nvSpPr>
          <p:spPr bwMode="auto">
            <a:xfrm>
              <a:off x="5645" y="930"/>
              <a:ext cx="7" cy="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60" name="Line 266"/>
            <p:cNvSpPr>
              <a:spLocks noChangeShapeType="1"/>
            </p:cNvSpPr>
            <p:nvPr/>
          </p:nvSpPr>
          <p:spPr bwMode="auto">
            <a:xfrm>
              <a:off x="5645" y="1081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" name="Rectangle 267"/>
            <p:cNvSpPr>
              <a:spLocks noChangeArrowheads="1"/>
            </p:cNvSpPr>
            <p:nvPr/>
          </p:nvSpPr>
          <p:spPr bwMode="auto">
            <a:xfrm>
              <a:off x="5645" y="1081"/>
              <a:ext cx="7" cy="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62" name="Line 268"/>
            <p:cNvSpPr>
              <a:spLocks noChangeShapeType="1"/>
            </p:cNvSpPr>
            <p:nvPr/>
          </p:nvSpPr>
          <p:spPr bwMode="auto">
            <a:xfrm>
              <a:off x="5645" y="1232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3" name="Rectangle 269"/>
            <p:cNvSpPr>
              <a:spLocks noChangeArrowheads="1"/>
            </p:cNvSpPr>
            <p:nvPr/>
          </p:nvSpPr>
          <p:spPr bwMode="auto">
            <a:xfrm>
              <a:off x="5645" y="1232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64" name="Line 270"/>
            <p:cNvSpPr>
              <a:spLocks noChangeShapeType="1"/>
            </p:cNvSpPr>
            <p:nvPr/>
          </p:nvSpPr>
          <p:spPr bwMode="auto">
            <a:xfrm>
              <a:off x="5645" y="1383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5" name="Rectangle 271"/>
            <p:cNvSpPr>
              <a:spLocks noChangeArrowheads="1"/>
            </p:cNvSpPr>
            <p:nvPr/>
          </p:nvSpPr>
          <p:spPr bwMode="auto">
            <a:xfrm>
              <a:off x="5645" y="1383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66" name="Line 272"/>
            <p:cNvSpPr>
              <a:spLocks noChangeShapeType="1"/>
            </p:cNvSpPr>
            <p:nvPr/>
          </p:nvSpPr>
          <p:spPr bwMode="auto">
            <a:xfrm>
              <a:off x="5645" y="1534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" name="Rectangle 273"/>
            <p:cNvSpPr>
              <a:spLocks noChangeArrowheads="1"/>
            </p:cNvSpPr>
            <p:nvPr/>
          </p:nvSpPr>
          <p:spPr bwMode="auto">
            <a:xfrm>
              <a:off x="5645" y="1534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68" name="Line 274"/>
            <p:cNvSpPr>
              <a:spLocks noChangeShapeType="1"/>
            </p:cNvSpPr>
            <p:nvPr/>
          </p:nvSpPr>
          <p:spPr bwMode="auto">
            <a:xfrm>
              <a:off x="5645" y="1685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Rectangle 275"/>
            <p:cNvSpPr>
              <a:spLocks noChangeArrowheads="1"/>
            </p:cNvSpPr>
            <p:nvPr/>
          </p:nvSpPr>
          <p:spPr bwMode="auto">
            <a:xfrm>
              <a:off x="5645" y="1685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70" name="Line 276"/>
            <p:cNvSpPr>
              <a:spLocks noChangeShapeType="1"/>
            </p:cNvSpPr>
            <p:nvPr/>
          </p:nvSpPr>
          <p:spPr bwMode="auto">
            <a:xfrm>
              <a:off x="5645" y="1843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" name="Rectangle 277"/>
            <p:cNvSpPr>
              <a:spLocks noChangeArrowheads="1"/>
            </p:cNvSpPr>
            <p:nvPr/>
          </p:nvSpPr>
          <p:spPr bwMode="auto">
            <a:xfrm>
              <a:off x="5645" y="1843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72" name="Line 278"/>
            <p:cNvSpPr>
              <a:spLocks noChangeShapeType="1"/>
            </p:cNvSpPr>
            <p:nvPr/>
          </p:nvSpPr>
          <p:spPr bwMode="auto">
            <a:xfrm>
              <a:off x="5645" y="2001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" name="Rectangle 279"/>
            <p:cNvSpPr>
              <a:spLocks noChangeArrowheads="1"/>
            </p:cNvSpPr>
            <p:nvPr/>
          </p:nvSpPr>
          <p:spPr bwMode="auto">
            <a:xfrm>
              <a:off x="5645" y="2001"/>
              <a:ext cx="7" cy="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74" name="Line 280"/>
            <p:cNvSpPr>
              <a:spLocks noChangeShapeType="1"/>
            </p:cNvSpPr>
            <p:nvPr/>
          </p:nvSpPr>
          <p:spPr bwMode="auto">
            <a:xfrm>
              <a:off x="5645" y="2152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Line 281"/>
            <p:cNvSpPr>
              <a:spLocks noChangeShapeType="1"/>
            </p:cNvSpPr>
            <p:nvPr/>
          </p:nvSpPr>
          <p:spPr bwMode="auto">
            <a:xfrm>
              <a:off x="5645" y="2303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" name="Rectangle 282"/>
            <p:cNvSpPr>
              <a:spLocks noChangeArrowheads="1"/>
            </p:cNvSpPr>
            <p:nvPr/>
          </p:nvSpPr>
          <p:spPr bwMode="auto">
            <a:xfrm>
              <a:off x="5645" y="2303"/>
              <a:ext cx="7" cy="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77" name="Line 283"/>
            <p:cNvSpPr>
              <a:spLocks noChangeShapeType="1"/>
            </p:cNvSpPr>
            <p:nvPr/>
          </p:nvSpPr>
          <p:spPr bwMode="auto">
            <a:xfrm>
              <a:off x="5645" y="2454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8" name="Rectangle 284"/>
            <p:cNvSpPr>
              <a:spLocks noChangeArrowheads="1"/>
            </p:cNvSpPr>
            <p:nvPr/>
          </p:nvSpPr>
          <p:spPr bwMode="auto">
            <a:xfrm>
              <a:off x="5645" y="2454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79" name="Line 285"/>
            <p:cNvSpPr>
              <a:spLocks noChangeShapeType="1"/>
            </p:cNvSpPr>
            <p:nvPr/>
          </p:nvSpPr>
          <p:spPr bwMode="auto">
            <a:xfrm>
              <a:off x="5645" y="2605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0" name="Rectangle 286"/>
            <p:cNvSpPr>
              <a:spLocks noChangeArrowheads="1"/>
            </p:cNvSpPr>
            <p:nvPr/>
          </p:nvSpPr>
          <p:spPr bwMode="auto">
            <a:xfrm>
              <a:off x="5645" y="2605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81" name="Line 287"/>
            <p:cNvSpPr>
              <a:spLocks noChangeShapeType="1"/>
            </p:cNvSpPr>
            <p:nvPr/>
          </p:nvSpPr>
          <p:spPr bwMode="auto">
            <a:xfrm>
              <a:off x="5645" y="2763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" name="Line 288"/>
            <p:cNvSpPr>
              <a:spLocks noChangeShapeType="1"/>
            </p:cNvSpPr>
            <p:nvPr/>
          </p:nvSpPr>
          <p:spPr bwMode="auto">
            <a:xfrm>
              <a:off x="5645" y="2920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3" name="Rectangle 289"/>
            <p:cNvSpPr>
              <a:spLocks noChangeArrowheads="1"/>
            </p:cNvSpPr>
            <p:nvPr/>
          </p:nvSpPr>
          <p:spPr bwMode="auto">
            <a:xfrm>
              <a:off x="5645" y="2920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84" name="Line 290"/>
            <p:cNvSpPr>
              <a:spLocks noChangeShapeType="1"/>
            </p:cNvSpPr>
            <p:nvPr/>
          </p:nvSpPr>
          <p:spPr bwMode="auto">
            <a:xfrm>
              <a:off x="5645" y="3072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5" name="Rectangle 291"/>
            <p:cNvSpPr>
              <a:spLocks noChangeArrowheads="1"/>
            </p:cNvSpPr>
            <p:nvPr/>
          </p:nvSpPr>
          <p:spPr bwMode="auto">
            <a:xfrm>
              <a:off x="5645" y="3072"/>
              <a:ext cx="7" cy="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86" name="Line 292"/>
            <p:cNvSpPr>
              <a:spLocks noChangeShapeType="1"/>
            </p:cNvSpPr>
            <p:nvPr/>
          </p:nvSpPr>
          <p:spPr bwMode="auto">
            <a:xfrm>
              <a:off x="5645" y="3223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7" name="Rectangle 293"/>
            <p:cNvSpPr>
              <a:spLocks noChangeArrowheads="1"/>
            </p:cNvSpPr>
            <p:nvPr/>
          </p:nvSpPr>
          <p:spPr bwMode="auto">
            <a:xfrm>
              <a:off x="5645" y="3223"/>
              <a:ext cx="7" cy="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88" name="Line 294"/>
            <p:cNvSpPr>
              <a:spLocks noChangeShapeType="1"/>
            </p:cNvSpPr>
            <p:nvPr/>
          </p:nvSpPr>
          <p:spPr bwMode="auto">
            <a:xfrm>
              <a:off x="5645" y="3374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9" name="Rectangle 295"/>
            <p:cNvSpPr>
              <a:spLocks noChangeArrowheads="1"/>
            </p:cNvSpPr>
            <p:nvPr/>
          </p:nvSpPr>
          <p:spPr bwMode="auto">
            <a:xfrm>
              <a:off x="5645" y="3374"/>
              <a:ext cx="7" cy="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  <p:sp>
          <p:nvSpPr>
            <p:cNvPr id="90" name="Line 296"/>
            <p:cNvSpPr>
              <a:spLocks noChangeShapeType="1"/>
            </p:cNvSpPr>
            <p:nvPr/>
          </p:nvSpPr>
          <p:spPr bwMode="auto">
            <a:xfrm>
              <a:off x="5645" y="3531"/>
              <a:ext cx="1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1" name="Rectangle 297"/>
            <p:cNvSpPr>
              <a:spLocks noChangeArrowheads="1"/>
            </p:cNvSpPr>
            <p:nvPr/>
          </p:nvSpPr>
          <p:spPr bwMode="auto">
            <a:xfrm>
              <a:off x="5645" y="3531"/>
              <a:ext cx="7" cy="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890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23850" y="1557338"/>
          <a:ext cx="8431213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工作表" r:id="rId3" imgW="9461160" imgH="5006160" progId="Excel.Sheet.8">
                  <p:embed/>
                </p:oleObj>
              </mc:Choice>
              <mc:Fallback>
                <p:oleObj name="工作表" r:id="rId3" imgW="9461160" imgH="500616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557338"/>
                        <a:ext cx="8431213" cy="446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476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Cloud </a:t>
            </a:r>
            <a:r>
              <a:rPr lang="en-US" altLang="zh-TW" dirty="0" smtClean="0"/>
              <a:t>computing</a:t>
            </a:r>
          </a:p>
          <a:p>
            <a:r>
              <a:rPr lang="en-US" altLang="zh-TW" dirty="0" smtClean="0"/>
              <a:t>OpenStack</a:t>
            </a:r>
          </a:p>
          <a:p>
            <a:r>
              <a:rPr lang="en-US" altLang="zh-TW" dirty="0"/>
              <a:t>Software-Defined Networking (SDN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OpenFlow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2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Cloud </a:t>
            </a:r>
            <a:r>
              <a:rPr lang="en-US" altLang="zh-TW" dirty="0" smtClean="0"/>
              <a:t>computing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accent6"/>
                </a:solidFill>
              </a:rPr>
              <a:t>A </a:t>
            </a:r>
            <a:r>
              <a:rPr lang="en-US" altLang="zh-TW" b="1" dirty="0">
                <a:solidFill>
                  <a:schemeClr val="accent6"/>
                </a:solidFill>
              </a:rPr>
              <a:t>model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that enables ubiquitous, convenient, </a:t>
            </a:r>
            <a:r>
              <a:rPr lang="en-US" altLang="zh-TW" b="1" dirty="0">
                <a:solidFill>
                  <a:schemeClr val="accent6"/>
                </a:solidFill>
              </a:rPr>
              <a:t>on-demand network access</a:t>
            </a:r>
            <a:r>
              <a:rPr lang="en-US" altLang="zh-TW" dirty="0">
                <a:solidFill>
                  <a:schemeClr val="accent6"/>
                </a:solidFill>
              </a:rPr>
              <a:t> </a:t>
            </a:r>
            <a:r>
              <a:rPr lang="en-US" altLang="zh-TW" dirty="0"/>
              <a:t>to </a:t>
            </a:r>
            <a:r>
              <a:rPr lang="en-US" altLang="zh-TW" dirty="0" smtClean="0"/>
              <a:t>a </a:t>
            </a:r>
            <a:r>
              <a:rPr lang="en-US" altLang="zh-TW" b="1" dirty="0" smtClean="0">
                <a:solidFill>
                  <a:schemeClr val="accent6"/>
                </a:solidFill>
              </a:rPr>
              <a:t>shared </a:t>
            </a:r>
            <a:r>
              <a:rPr lang="en-US" altLang="zh-TW" b="1" dirty="0">
                <a:solidFill>
                  <a:schemeClr val="accent6"/>
                </a:solidFill>
              </a:rPr>
              <a:t>pool </a:t>
            </a:r>
            <a:r>
              <a:rPr lang="en-US" altLang="zh-TW" dirty="0">
                <a:solidFill>
                  <a:schemeClr val="accent6"/>
                </a:solidFill>
              </a:rPr>
              <a:t>of </a:t>
            </a:r>
            <a:r>
              <a:rPr lang="en-US" altLang="zh-TW" b="1" dirty="0">
                <a:solidFill>
                  <a:schemeClr val="accent6"/>
                </a:solidFill>
              </a:rPr>
              <a:t>configurable computing resources </a:t>
            </a:r>
            <a:r>
              <a:rPr lang="en-US" altLang="zh-TW" b="1" dirty="0" smtClean="0">
                <a:solidFill>
                  <a:schemeClr val="accent6"/>
                </a:solidFill>
              </a:rPr>
              <a:t> </a:t>
            </a:r>
            <a:r>
              <a:rPr lang="en-US" altLang="zh-TW" dirty="0" smtClean="0"/>
              <a:t>that </a:t>
            </a:r>
            <a:r>
              <a:rPr lang="en-US" altLang="zh-TW" dirty="0"/>
              <a:t>can be </a:t>
            </a:r>
            <a:r>
              <a:rPr lang="en-US" altLang="zh-TW" b="1" dirty="0">
                <a:solidFill>
                  <a:schemeClr val="accent6"/>
                </a:solidFill>
              </a:rPr>
              <a:t>rapidly provisioned</a:t>
            </a:r>
            <a:r>
              <a:rPr lang="en-US" altLang="zh-TW" dirty="0">
                <a:solidFill>
                  <a:schemeClr val="accent6"/>
                </a:solidFill>
              </a:rPr>
              <a:t> </a:t>
            </a:r>
            <a:r>
              <a:rPr lang="en-US" altLang="zh-TW" dirty="0"/>
              <a:t>and released with </a:t>
            </a:r>
            <a:r>
              <a:rPr lang="en-US" altLang="zh-TW" dirty="0" smtClean="0"/>
              <a:t>minimal management </a:t>
            </a:r>
            <a:r>
              <a:rPr lang="en-US" altLang="zh-TW" dirty="0"/>
              <a:t>effort or service provider </a:t>
            </a:r>
            <a:r>
              <a:rPr lang="en-US" altLang="zh-TW" dirty="0" smtClean="0"/>
              <a:t>interaction.</a:t>
            </a:r>
            <a:endParaRPr lang="zh-TW" altLang="en-US" dirty="0"/>
          </a:p>
        </p:txBody>
      </p:sp>
      <p:pic>
        <p:nvPicPr>
          <p:cNvPr id="7" name="內容版面配置區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3" b="3555"/>
          <a:stretch/>
        </p:blipFill>
        <p:spPr bwMode="auto">
          <a:xfrm>
            <a:off x="2088632" y="3287378"/>
            <a:ext cx="5657222" cy="326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版面配置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2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OpenStack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OpenStack is an open source </a:t>
            </a:r>
            <a:r>
              <a:rPr lang="en-US" altLang="zh-TW" dirty="0" smtClean="0"/>
              <a:t>software (</a:t>
            </a:r>
            <a:r>
              <a:rPr lang="en-US" altLang="zh-TW" dirty="0" smtClean="0">
                <a:solidFill>
                  <a:schemeClr val="accent6"/>
                </a:solidFill>
              </a:rPr>
              <a:t>Cloud OS </a:t>
            </a:r>
            <a:r>
              <a:rPr lang="en-US" altLang="zh-TW" dirty="0" smtClean="0"/>
              <a:t>)for </a:t>
            </a:r>
            <a:r>
              <a:rPr lang="en-US" altLang="zh-TW" dirty="0"/>
              <a:t>building public, private, and </a:t>
            </a:r>
            <a:r>
              <a:rPr lang="en-US" altLang="zh-TW" dirty="0" smtClean="0"/>
              <a:t>hybrid clouds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84" y="4803453"/>
            <a:ext cx="6965632" cy="172174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93" y="2356934"/>
            <a:ext cx="5903214" cy="2446519"/>
          </a:xfrm>
          <a:prstGeom prst="rect">
            <a:avLst/>
          </a:prstGeom>
        </p:spPr>
      </p:pic>
      <p:sp>
        <p:nvSpPr>
          <p:cNvPr id="7" name="日期版面配置區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smtClean="0"/>
              <a:t>2014/06/23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F953F-71F0-4A95-9141-55EA244E5DE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75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3 islab final">
  <a:themeElements>
    <a:clrScheme name="讀者服務組範本2(字變淡)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9933FF"/>
      </a:folHlink>
    </a:clrScheme>
    <a:fontScheme name="讀者服務組範本2(字變淡)">
      <a:majorFont>
        <a:latin typeface="Times New Roman"/>
        <a:ea typeface="華康正顏楷體W5"/>
        <a:cs typeface=""/>
      </a:majorFont>
      <a:minorFont>
        <a:latin typeface="Times New Roman"/>
        <a:ea typeface="華康標楷體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標楷體" pitchFamily="65" charset="-12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標楷體" pitchFamily="65" charset="-120"/>
            <a:ea typeface="標楷體" pitchFamily="65" charset="-120"/>
          </a:defRPr>
        </a:defPPr>
      </a:lstStyle>
    </a:lnDef>
  </a:objectDefaults>
  <a:extraClrSchemeLst>
    <a:extraClrScheme>
      <a:clrScheme name="讀者服務組範本2(字變淡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讀者服務組範本2(字變淡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讀者服務組範本2(字變淡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讀者服務組範本2(字變淡)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3 islab final" id="{6D1FE814-DF92-4B37-AD33-452767F97E64}" vid="{227CF1ED-2830-4772-A5A7-E9ED9D09F67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讀者服務組範本2(字變淡)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2013 islab final</Template>
  <TotalTime>3435</TotalTime>
  <Words>2344</Words>
  <Application>Microsoft Office PowerPoint</Application>
  <PresentationFormat>如螢幕大小 (4:3)</PresentationFormat>
  <Paragraphs>793</Paragraphs>
  <Slides>61</Slides>
  <Notes>23</Notes>
  <HiddenSlides>10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4" baseType="lpstr">
      <vt:lpstr>華康正顏楷體W5</vt:lpstr>
      <vt:lpstr>華康標楷體</vt:lpstr>
      <vt:lpstr>新細明體</vt:lpstr>
      <vt:lpstr>標楷體</vt:lpstr>
      <vt:lpstr>Arial</vt:lpstr>
      <vt:lpstr>Arial Black</vt:lpstr>
      <vt:lpstr>Arial Narrow</vt:lpstr>
      <vt:lpstr>Calibri</vt:lpstr>
      <vt:lpstr>Helvetica</vt:lpstr>
      <vt:lpstr>Times New Roman</vt:lpstr>
      <vt:lpstr>Wingdings</vt:lpstr>
      <vt:lpstr>2013 islab final</vt:lpstr>
      <vt:lpstr>工作表</vt:lpstr>
      <vt:lpstr>A Distributed and Autonomous Guard System Based on Cloud Environments</vt:lpstr>
      <vt:lpstr>Outline</vt:lpstr>
      <vt:lpstr>Motivation</vt:lpstr>
      <vt:lpstr>Motivation</vt:lpstr>
      <vt:lpstr>Contribution</vt:lpstr>
      <vt:lpstr>Outline</vt:lpstr>
      <vt:lpstr>Background</vt:lpstr>
      <vt:lpstr>Cloud computing</vt:lpstr>
      <vt:lpstr>OpenStack</vt:lpstr>
      <vt:lpstr>Software-Defined Networking (SDN)</vt:lpstr>
      <vt:lpstr>OpenFlow</vt:lpstr>
      <vt:lpstr>Related Work</vt:lpstr>
      <vt:lpstr>Outline</vt:lpstr>
      <vt:lpstr>Attack Model</vt:lpstr>
      <vt:lpstr>Attack Model</vt:lpstr>
      <vt:lpstr>Attack Model</vt:lpstr>
      <vt:lpstr>Attack Model</vt:lpstr>
      <vt:lpstr>Outline</vt:lpstr>
      <vt:lpstr>Design architecture</vt:lpstr>
      <vt:lpstr>Design architecture</vt:lpstr>
      <vt:lpstr>Architecture Design Overview</vt:lpstr>
      <vt:lpstr>Distributed Intrusion Detection Component</vt:lpstr>
      <vt:lpstr>Distributed Intrusion Detection Component</vt:lpstr>
      <vt:lpstr>Security Agent</vt:lpstr>
      <vt:lpstr>Security Agent</vt:lpstr>
      <vt:lpstr>Design architecture</vt:lpstr>
      <vt:lpstr>Centralized Control Server</vt:lpstr>
      <vt:lpstr>Centralized Control Server</vt:lpstr>
      <vt:lpstr>A Majority Judgment Mechanism</vt:lpstr>
      <vt:lpstr>Implementation</vt:lpstr>
      <vt:lpstr>Implementation</vt:lpstr>
      <vt:lpstr>Building Environment</vt:lpstr>
      <vt:lpstr>Openvswitch - sFlow</vt:lpstr>
      <vt:lpstr>Distributed Intrusion Detection Component</vt:lpstr>
      <vt:lpstr>Distributed Intrusion Detection Component</vt:lpstr>
      <vt:lpstr>Security Agent</vt:lpstr>
      <vt:lpstr>Centralized Control Server</vt:lpstr>
      <vt:lpstr>Outline</vt:lpstr>
      <vt:lpstr>Analysis</vt:lpstr>
      <vt:lpstr>Architecture Analysis</vt:lpstr>
      <vt:lpstr>Another Model</vt:lpstr>
      <vt:lpstr>Security Analysis</vt:lpstr>
      <vt:lpstr>Security Analysis</vt:lpstr>
      <vt:lpstr>Security Analysis</vt:lpstr>
      <vt:lpstr>Performance Analysis</vt:lpstr>
      <vt:lpstr>Performance Analysis</vt:lpstr>
      <vt:lpstr>Performance Analysis</vt:lpstr>
      <vt:lpstr>Outline</vt:lpstr>
      <vt:lpstr>Conclusion</vt:lpstr>
      <vt:lpstr>Future Work</vt:lpstr>
      <vt:lpstr>PowerPoint 簡報</vt:lpstr>
      <vt:lpstr>PowerPoint 簡報</vt:lpstr>
      <vt:lpstr>Another Model</vt:lpstr>
      <vt:lpstr>OpenFlow Flow Table Abstraction</vt:lpstr>
      <vt:lpstr>OpenFlow Basics Flow Table Entries</vt:lpstr>
      <vt:lpstr>Examples</vt:lpstr>
      <vt:lpstr>Examples</vt:lpstr>
      <vt:lpstr>Openflow rule examples</vt:lpstr>
      <vt:lpstr>Flow comparison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WeiFa Liao</dc:creator>
  <cp:lastModifiedBy>WeiFa Liao</cp:lastModifiedBy>
  <cp:revision>469</cp:revision>
  <dcterms:created xsi:type="dcterms:W3CDTF">2014-05-24T08:11:02Z</dcterms:created>
  <dcterms:modified xsi:type="dcterms:W3CDTF">2014-06-22T14:09:17Z</dcterms:modified>
</cp:coreProperties>
</file>